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handoutMasterIdLst>
    <p:handoutMasterId r:id="rId62"/>
  </p:handoutMasterIdLst>
  <p:sldIdLst>
    <p:sldId id="389" r:id="rId2"/>
    <p:sldId id="391" r:id="rId3"/>
    <p:sldId id="327" r:id="rId4"/>
    <p:sldId id="387" r:id="rId5"/>
    <p:sldId id="328" r:id="rId6"/>
    <p:sldId id="329" r:id="rId7"/>
    <p:sldId id="392" r:id="rId8"/>
    <p:sldId id="330" r:id="rId9"/>
    <p:sldId id="331" r:id="rId10"/>
    <p:sldId id="383" r:id="rId11"/>
    <p:sldId id="337" r:id="rId12"/>
    <p:sldId id="339" r:id="rId13"/>
    <p:sldId id="340" r:id="rId14"/>
    <p:sldId id="341" r:id="rId15"/>
    <p:sldId id="346" r:id="rId16"/>
    <p:sldId id="347" r:id="rId17"/>
    <p:sldId id="348" r:id="rId18"/>
    <p:sldId id="349" r:id="rId19"/>
    <p:sldId id="364" r:id="rId20"/>
    <p:sldId id="366" r:id="rId21"/>
    <p:sldId id="367" r:id="rId22"/>
    <p:sldId id="369" r:id="rId23"/>
    <p:sldId id="370" r:id="rId24"/>
    <p:sldId id="371" r:id="rId25"/>
    <p:sldId id="385" r:id="rId26"/>
    <p:sldId id="386" r:id="rId27"/>
    <p:sldId id="372" r:id="rId28"/>
    <p:sldId id="373" r:id="rId29"/>
    <p:sldId id="375" r:id="rId30"/>
    <p:sldId id="374" r:id="rId31"/>
    <p:sldId id="376" r:id="rId32"/>
    <p:sldId id="264" r:id="rId33"/>
    <p:sldId id="267" r:id="rId34"/>
    <p:sldId id="268" r:id="rId35"/>
    <p:sldId id="382" r:id="rId36"/>
    <p:sldId id="269" r:id="rId37"/>
    <p:sldId id="309" r:id="rId38"/>
    <p:sldId id="310" r:id="rId39"/>
    <p:sldId id="311" r:id="rId40"/>
    <p:sldId id="312" r:id="rId41"/>
    <p:sldId id="314" r:id="rId42"/>
    <p:sldId id="265" r:id="rId43"/>
    <p:sldId id="274" r:id="rId44"/>
    <p:sldId id="275" r:id="rId45"/>
    <p:sldId id="289" r:id="rId46"/>
    <p:sldId id="290" r:id="rId47"/>
    <p:sldId id="280" r:id="rId48"/>
    <p:sldId id="281" r:id="rId49"/>
    <p:sldId id="282" r:id="rId50"/>
    <p:sldId id="283" r:id="rId51"/>
    <p:sldId id="315" r:id="rId52"/>
    <p:sldId id="316" r:id="rId53"/>
    <p:sldId id="317" r:id="rId54"/>
    <p:sldId id="318" r:id="rId55"/>
    <p:sldId id="319" r:id="rId56"/>
    <p:sldId id="320" r:id="rId57"/>
    <p:sldId id="321" r:id="rId58"/>
    <p:sldId id="379" r:id="rId59"/>
    <p:sldId id="388" r:id="rId60"/>
    <p:sldId id="381"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6914627-740C-4610-9645-B0D4B2DF33B4}" type="datetimeFigureOut">
              <a:rPr lang="en-US" smtClean="0"/>
              <a:t>4/28/2022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70CFC9-C742-4494-BCFA-200F84C4CFE4}" type="slidenum">
              <a:rPr lang="en-US" smtClean="0"/>
              <a:t>‹#›</a:t>
            </a:fld>
            <a:endParaRPr lang="en-US"/>
          </a:p>
        </p:txBody>
      </p:sp>
    </p:spTree>
    <p:extLst>
      <p:ext uri="{BB962C8B-B14F-4D97-AF65-F5344CB8AC3E}">
        <p14:creationId xmlns:p14="http://schemas.microsoft.com/office/powerpoint/2010/main" val="40774081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59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150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62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13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6891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91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59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3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48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132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864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655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3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39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4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83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4/28/2022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75271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tatutes.capitol.texas.gov/Docs/ED/htm/ED.38.htm#38.003"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statutes.capitol.texas.gov/Docs/ED/htm/ED.38.htm#38.003"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mailto:dvillanueva@donnaisd.ne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768" y="1338041"/>
            <a:ext cx="10881359" cy="4247317"/>
          </a:xfrm>
          <a:prstGeom prst="rect">
            <a:avLst/>
          </a:prstGeom>
        </p:spPr>
        <p:txBody>
          <a:bodyPr wrap="square">
            <a:spAutoFit/>
          </a:bodyPr>
          <a:lstStyle/>
          <a:p>
            <a:r>
              <a:rPr lang="en-US" b="1" dirty="0"/>
              <a:t/>
            </a:r>
            <a:br>
              <a:rPr lang="en-US" b="1" dirty="0"/>
            </a:br>
            <a:r>
              <a:rPr lang="en-US" sz="5400" b="1" dirty="0"/>
              <a:t>District Resources: </a:t>
            </a:r>
            <a:r>
              <a:rPr lang="en-US" sz="5400" b="1" dirty="0" smtClean="0"/>
              <a:t/>
            </a:r>
            <a:br>
              <a:rPr lang="en-US" sz="5400" b="1" dirty="0" smtClean="0"/>
            </a:br>
            <a:r>
              <a:rPr lang="en-US" sz="5400" b="1" dirty="0" smtClean="0"/>
              <a:t>RTI</a:t>
            </a:r>
            <a:r>
              <a:rPr lang="en-US" sz="5400" b="1" dirty="0"/>
              <a:t>, 504, &amp; Dyslexia  </a:t>
            </a:r>
            <a:br>
              <a:rPr lang="en-US" sz="5400" b="1" dirty="0"/>
            </a:br>
            <a:endParaRPr lang="en-US" sz="5400" b="1" dirty="0" smtClean="0"/>
          </a:p>
          <a:p>
            <a:r>
              <a:rPr lang="en-US" sz="5400" b="1" dirty="0" smtClean="0"/>
              <a:t>Parent Presentation</a:t>
            </a:r>
          </a:p>
          <a:p>
            <a:endParaRPr lang="en-US" b="1" dirty="0"/>
          </a:p>
          <a:p>
            <a:r>
              <a:rPr lang="en-US" b="1" dirty="0" smtClean="0"/>
              <a:t>April 27, 2022</a:t>
            </a:r>
            <a:endParaRPr lang="en-US" dirty="0"/>
          </a:p>
        </p:txBody>
      </p:sp>
    </p:spTree>
    <p:extLst>
      <p:ext uri="{BB962C8B-B14F-4D97-AF65-F5344CB8AC3E}">
        <p14:creationId xmlns:p14="http://schemas.microsoft.com/office/powerpoint/2010/main" val="423991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847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69" y="5718629"/>
            <a:ext cx="1101045" cy="812799"/>
          </a:xfrm>
        </p:spPr>
        <p:txBody>
          <a:bodyPr>
            <a:normAutofit/>
          </a:bodyPr>
          <a:lstStyle/>
          <a:p>
            <a:r>
              <a:rPr lang="en-US" dirty="0"/>
              <a:t>RTI</a:t>
            </a:r>
          </a:p>
        </p:txBody>
      </p:sp>
      <p:sp>
        <p:nvSpPr>
          <p:cNvPr id="3" name="Subtitle 2"/>
          <p:cNvSpPr>
            <a:spLocks noGrp="1"/>
          </p:cNvSpPr>
          <p:nvPr>
            <p:ph sz="half" idx="1"/>
          </p:nvPr>
        </p:nvSpPr>
        <p:spPr>
          <a:xfrm>
            <a:off x="684211" y="685800"/>
            <a:ext cx="4937655" cy="5032829"/>
          </a:xfrm>
        </p:spPr>
        <p:txBody>
          <a:bodyPr>
            <a:noAutofit/>
          </a:bodyPr>
          <a:lstStyle/>
          <a:p>
            <a:r>
              <a:rPr lang="en-US" sz="1600" b="1" dirty="0" smtClean="0"/>
              <a:t>Tier 1: High Quality Instruction, Screening, and Group Interventions</a:t>
            </a:r>
          </a:p>
          <a:p>
            <a:pPr algn="l"/>
            <a:r>
              <a:rPr lang="en-US" sz="1600" b="1" u="sng" dirty="0" smtClean="0">
                <a:solidFill>
                  <a:srgbClr val="FF0000"/>
                </a:solidFill>
              </a:rPr>
              <a:t>ALL</a:t>
            </a:r>
            <a:r>
              <a:rPr lang="en-US" sz="1600" dirty="0" smtClean="0"/>
              <a:t> students receive high quality instruction. </a:t>
            </a:r>
          </a:p>
          <a:p>
            <a:pPr algn="l"/>
            <a:r>
              <a:rPr lang="en-US" sz="1600" dirty="0"/>
              <a:t>	</a:t>
            </a:r>
            <a:r>
              <a:rPr lang="en-US" sz="1600" dirty="0" smtClean="0"/>
              <a:t>Curriculum			Tutoring	</a:t>
            </a:r>
          </a:p>
          <a:p>
            <a:pPr algn="l"/>
            <a:r>
              <a:rPr lang="en-US" sz="1600" dirty="0"/>
              <a:t>	</a:t>
            </a:r>
            <a:r>
              <a:rPr lang="en-US" sz="1600" dirty="0" smtClean="0"/>
              <a:t>Quality Instruction		Check for Understanding</a:t>
            </a:r>
          </a:p>
          <a:p>
            <a:pPr algn="l"/>
            <a:r>
              <a:rPr lang="en-US" sz="1600" dirty="0" smtClean="0"/>
              <a:t>All students are screened to identify struggling learners who need additional support.</a:t>
            </a:r>
          </a:p>
          <a:p>
            <a:pPr algn="l"/>
            <a:r>
              <a:rPr lang="en-US" sz="1600" dirty="0"/>
              <a:t>	</a:t>
            </a:r>
            <a:r>
              <a:rPr lang="en-US" sz="1600" dirty="0" smtClean="0"/>
              <a:t>benchmarks			pre-tests  bundle assessments</a:t>
            </a:r>
          </a:p>
          <a:p>
            <a:pPr algn="l"/>
            <a:r>
              <a:rPr lang="en-US" sz="1600" dirty="0" smtClean="0"/>
              <a:t>Students identified as being “at risk” receive supplemental instruction during the school day.</a:t>
            </a:r>
          </a:p>
          <a:p>
            <a:pPr algn="l"/>
            <a:r>
              <a:rPr lang="en-US" sz="1600" dirty="0"/>
              <a:t>	</a:t>
            </a:r>
            <a:r>
              <a:rPr lang="en-US" sz="1600" dirty="0" smtClean="0"/>
              <a:t>Supplemental programs</a:t>
            </a:r>
          </a:p>
          <a:p>
            <a:pPr algn="l"/>
            <a:r>
              <a:rPr lang="en-US" sz="1600" dirty="0"/>
              <a:t>	</a:t>
            </a:r>
            <a:r>
              <a:rPr lang="en-US" sz="1600" dirty="0" smtClean="0"/>
              <a:t>Look for additional supports/resources within your content area curricula</a:t>
            </a:r>
          </a:p>
          <a:p>
            <a:pPr algn="l"/>
            <a:r>
              <a:rPr lang="en-US" sz="1600" dirty="0" smtClean="0"/>
              <a:t>Students not showing adequate progress are moved to Tier 2.</a:t>
            </a:r>
            <a:endParaRPr lang="en-US" sz="1600" dirty="0"/>
          </a:p>
        </p:txBody>
      </p:sp>
      <p:sp>
        <p:nvSpPr>
          <p:cNvPr id="4" name="Content Placeholder 3"/>
          <p:cNvSpPr>
            <a:spLocks noGrp="1"/>
          </p:cNvSpPr>
          <p:nvPr>
            <p:ph sz="half" idx="2"/>
          </p:nvPr>
        </p:nvSpPr>
        <p:spPr>
          <a:xfrm>
            <a:off x="5808133" y="-108528"/>
            <a:ext cx="6383867" cy="4786086"/>
          </a:xfrm>
        </p:spPr>
        <p:txBody>
          <a:bodyPr>
            <a:normAutofit fontScale="77500" lnSpcReduction="20000"/>
          </a:bodyPr>
          <a:lstStyle/>
          <a:p>
            <a:r>
              <a:rPr lang="es-ES" sz="2400" b="1" dirty="0"/>
              <a:t>Nivel I- Proveer instrucción de alta </a:t>
            </a:r>
            <a:r>
              <a:rPr lang="es-ES" sz="2400" b="1" dirty="0" smtClean="0"/>
              <a:t>calidad </a:t>
            </a:r>
          </a:p>
          <a:p>
            <a:r>
              <a:rPr lang="es-ES" sz="2400" dirty="0" smtClean="0"/>
              <a:t>• </a:t>
            </a:r>
            <a:r>
              <a:rPr lang="es-ES" sz="2400" dirty="0"/>
              <a:t>Compromiso académico de TODOS los estudiantes </a:t>
            </a:r>
            <a:endParaRPr lang="es-ES" sz="2400" dirty="0" smtClean="0"/>
          </a:p>
          <a:p>
            <a:r>
              <a:rPr lang="es-ES" sz="2400" dirty="0" smtClean="0"/>
              <a:t>• </a:t>
            </a:r>
            <a:r>
              <a:rPr lang="es-ES" sz="2400" dirty="0"/>
              <a:t>Instrucción diferenciada explícita y sistemática </a:t>
            </a:r>
            <a:endParaRPr lang="es-ES" sz="2400" dirty="0" smtClean="0"/>
          </a:p>
          <a:p>
            <a:r>
              <a:rPr lang="es-ES" sz="2400" dirty="0" smtClean="0"/>
              <a:t>• </a:t>
            </a:r>
            <a:r>
              <a:rPr lang="es-ES" sz="2400" dirty="0"/>
              <a:t>Varias oportunidades para responder a la instrucción </a:t>
            </a:r>
            <a:endParaRPr lang="es-ES" sz="2400" dirty="0" smtClean="0"/>
          </a:p>
          <a:p>
            <a:r>
              <a:rPr lang="es-ES" sz="2400" dirty="0" smtClean="0"/>
              <a:t>• </a:t>
            </a:r>
            <a:r>
              <a:rPr lang="es-ES" sz="2400" dirty="0"/>
              <a:t>Corrección inmediata y práctica de nuevas </a:t>
            </a:r>
            <a:r>
              <a:rPr lang="es-ES" sz="2400" dirty="0" smtClean="0"/>
              <a:t>habilidades</a:t>
            </a:r>
          </a:p>
          <a:p>
            <a:r>
              <a:rPr lang="es-ES" sz="2400" dirty="0" smtClean="0"/>
              <a:t>Estudiantes identificados con riesgo reciben mas instrucción durante el </a:t>
            </a:r>
            <a:r>
              <a:rPr lang="es-ES" sz="2400" dirty="0" err="1" smtClean="0"/>
              <a:t>dia</a:t>
            </a:r>
            <a:r>
              <a:rPr lang="es-ES" sz="2400" dirty="0" smtClean="0"/>
              <a:t>.</a:t>
            </a:r>
          </a:p>
          <a:p>
            <a:r>
              <a:rPr lang="es-ES" sz="2400" dirty="0" smtClean="0"/>
              <a:t>Programas </a:t>
            </a:r>
            <a:r>
              <a:rPr lang="es-ES" sz="2400" dirty="0" err="1" smtClean="0"/>
              <a:t>addicionales</a:t>
            </a:r>
            <a:endParaRPr lang="es-ES" sz="2400" dirty="0" smtClean="0"/>
          </a:p>
          <a:p>
            <a:r>
              <a:rPr lang="es-ES" sz="2400" dirty="0" smtClean="0"/>
              <a:t>Buscar mas apoyo y recursos</a:t>
            </a:r>
          </a:p>
          <a:p>
            <a:r>
              <a:rPr lang="es-ES" sz="2400" dirty="0" smtClean="0"/>
              <a:t>Estudiantes que no demuestran progreso </a:t>
            </a:r>
            <a:r>
              <a:rPr lang="es-ES" sz="2400" dirty="0" err="1" smtClean="0"/>
              <a:t>siguien</a:t>
            </a:r>
            <a:r>
              <a:rPr lang="es-ES" sz="2400" dirty="0" smtClean="0"/>
              <a:t>  nivel 2. </a:t>
            </a:r>
            <a:endParaRPr lang="en-US" sz="2400" dirty="0"/>
          </a:p>
        </p:txBody>
      </p:sp>
      <p:pic>
        <p:nvPicPr>
          <p:cNvPr id="5" name="Picture 4" descr="With its high &lt;strong&gt;teacher&lt;/strong&gt; cost, is &lt;strong&gt;Teach&lt;/strong&gt; for America a viabl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7530" y="4470400"/>
            <a:ext cx="4546323" cy="2139835"/>
          </a:xfrm>
          <a:prstGeom prst="rect">
            <a:avLst/>
          </a:prstGeom>
        </p:spPr>
      </p:pic>
    </p:spTree>
    <p:extLst>
      <p:ext uri="{BB962C8B-B14F-4D97-AF65-F5344CB8AC3E}">
        <p14:creationId xmlns:p14="http://schemas.microsoft.com/office/powerpoint/2010/main" val="265528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RTI</a:t>
            </a:r>
          </a:p>
        </p:txBody>
      </p:sp>
      <p:sp>
        <p:nvSpPr>
          <p:cNvPr id="3" name="Subtitle 2"/>
          <p:cNvSpPr>
            <a:spLocks noGrp="1"/>
          </p:cNvSpPr>
          <p:nvPr>
            <p:ph sz="half" idx="1"/>
          </p:nvPr>
        </p:nvSpPr>
        <p:spPr>
          <a:xfrm>
            <a:off x="13757" y="547254"/>
            <a:ext cx="4937655" cy="3615267"/>
          </a:xfrm>
        </p:spPr>
        <p:txBody>
          <a:bodyPr>
            <a:noAutofit/>
          </a:bodyPr>
          <a:lstStyle/>
          <a:p>
            <a:r>
              <a:rPr lang="en-US" sz="1600" b="1" dirty="0" smtClean="0"/>
              <a:t>Tier 2: Targeted Interventions</a:t>
            </a:r>
          </a:p>
          <a:p>
            <a:pPr algn="l"/>
            <a:r>
              <a:rPr lang="en-US" sz="1600" dirty="0" smtClean="0"/>
              <a:t>Students not making adequate progress in the regular classroom in Tier I are provided with increasingly intensive instruction matched to their needs.</a:t>
            </a:r>
          </a:p>
          <a:p>
            <a:pPr algn="l"/>
            <a:r>
              <a:rPr lang="en-US" sz="1600" dirty="0" smtClean="0"/>
              <a:t>Intensity varies: frequency and duration of intervention</a:t>
            </a:r>
          </a:p>
          <a:p>
            <a:pPr algn="l"/>
            <a:r>
              <a:rPr lang="en-US" sz="1600" dirty="0"/>
              <a:t>	</a:t>
            </a:r>
            <a:r>
              <a:rPr lang="en-US" sz="1600" dirty="0" smtClean="0"/>
              <a:t>once a week for 30 minutes</a:t>
            </a:r>
          </a:p>
          <a:p>
            <a:pPr algn="l"/>
            <a:r>
              <a:rPr lang="en-US" sz="1600" dirty="0"/>
              <a:t>	</a:t>
            </a:r>
            <a:r>
              <a:rPr lang="en-US" sz="1600" dirty="0" smtClean="0"/>
              <a:t>three times a week for 45 minutes</a:t>
            </a:r>
          </a:p>
          <a:p>
            <a:pPr algn="l"/>
            <a:r>
              <a:rPr lang="en-US" sz="1600" b="1" dirty="0" smtClean="0">
                <a:solidFill>
                  <a:srgbClr val="00B0F0"/>
                </a:solidFill>
              </a:rPr>
              <a:t>EXTRA! </a:t>
            </a:r>
            <a:r>
              <a:rPr lang="en-US" sz="1600" b="1" dirty="0" err="1" smtClean="0">
                <a:solidFill>
                  <a:srgbClr val="00B0F0"/>
                </a:solidFill>
              </a:rPr>
              <a:t>EXTRA</a:t>
            </a:r>
            <a:r>
              <a:rPr lang="en-US" sz="1600" b="1" dirty="0" smtClean="0">
                <a:solidFill>
                  <a:srgbClr val="00B0F0"/>
                </a:solidFill>
              </a:rPr>
              <a:t>!</a:t>
            </a:r>
          </a:p>
          <a:p>
            <a:pPr algn="l"/>
            <a:r>
              <a:rPr lang="en-US" sz="1600" dirty="0" smtClean="0"/>
              <a:t>Services and interventions are provided in small group settings in </a:t>
            </a:r>
            <a:r>
              <a:rPr lang="en-US" sz="1600" b="1" i="1" dirty="0" smtClean="0">
                <a:solidFill>
                  <a:srgbClr val="FF0000"/>
                </a:solidFill>
              </a:rPr>
              <a:t>addition</a:t>
            </a:r>
            <a:r>
              <a:rPr lang="en-US" sz="1600" dirty="0" smtClean="0"/>
              <a:t> to instruction in the general curriculum.</a:t>
            </a:r>
          </a:p>
          <a:p>
            <a:pPr algn="l"/>
            <a:r>
              <a:rPr lang="en-US" sz="1600" dirty="0"/>
              <a:t> </a:t>
            </a:r>
            <a:r>
              <a:rPr lang="en-US" sz="1600" dirty="0" smtClean="0"/>
              <a:t>	above and beyond</a:t>
            </a:r>
          </a:p>
          <a:p>
            <a:pPr algn="l"/>
            <a:r>
              <a:rPr lang="en-US" sz="1600" dirty="0"/>
              <a:t>	</a:t>
            </a:r>
            <a:r>
              <a:rPr lang="en-US" sz="1600" dirty="0" smtClean="0"/>
              <a:t>implement interventions with </a:t>
            </a:r>
            <a:r>
              <a:rPr lang="en-US" sz="1600" b="1" i="1" dirty="0" smtClean="0">
                <a:solidFill>
                  <a:srgbClr val="FF0000"/>
                </a:solidFill>
              </a:rPr>
              <a:t>fidelity</a:t>
            </a:r>
            <a:endParaRPr lang="en-US" sz="1600" b="1" i="1" dirty="0">
              <a:solidFill>
                <a:srgbClr val="FF0000"/>
              </a:solidFill>
            </a:endParaRPr>
          </a:p>
        </p:txBody>
      </p:sp>
      <p:sp>
        <p:nvSpPr>
          <p:cNvPr id="4" name="Content Placeholder 3"/>
          <p:cNvSpPr>
            <a:spLocks noGrp="1"/>
          </p:cNvSpPr>
          <p:nvPr>
            <p:ph sz="half" idx="2"/>
          </p:nvPr>
        </p:nvSpPr>
        <p:spPr>
          <a:xfrm>
            <a:off x="6510097" y="17702"/>
            <a:ext cx="5179181" cy="1625601"/>
          </a:xfrm>
        </p:spPr>
        <p:txBody>
          <a:bodyPr>
            <a:noAutofit/>
          </a:bodyPr>
          <a:lstStyle/>
          <a:p>
            <a:endParaRPr lang="es-ES" dirty="0" smtClean="0"/>
          </a:p>
          <a:p>
            <a:endParaRPr lang="es-ES" dirty="0"/>
          </a:p>
          <a:p>
            <a:endParaRPr lang="es-ES" dirty="0" smtClean="0"/>
          </a:p>
          <a:p>
            <a:r>
              <a:rPr lang="es-ES" sz="1600" dirty="0" smtClean="0"/>
              <a:t>Nivel </a:t>
            </a:r>
            <a:r>
              <a:rPr lang="es-ES" sz="1600" dirty="0"/>
              <a:t>II- Proveer </a:t>
            </a:r>
            <a:r>
              <a:rPr lang="es-ES" sz="1600" dirty="0" err="1"/>
              <a:t>intervencón</a:t>
            </a:r>
            <a:r>
              <a:rPr lang="es-ES" sz="1600" dirty="0"/>
              <a:t> suplementaria y supervisar progreso. </a:t>
            </a:r>
            <a:endParaRPr lang="es-ES" sz="1600" dirty="0" smtClean="0"/>
          </a:p>
          <a:p>
            <a:r>
              <a:rPr lang="es-ES" sz="1600" dirty="0" smtClean="0"/>
              <a:t>• </a:t>
            </a:r>
            <a:r>
              <a:rPr lang="es-ES" sz="1600" dirty="0"/>
              <a:t>Puede ir más allá de la instrucción en clase </a:t>
            </a:r>
            <a:endParaRPr lang="es-ES" sz="1600" dirty="0" smtClean="0"/>
          </a:p>
          <a:p>
            <a:r>
              <a:rPr lang="es-ES" sz="1600" dirty="0" smtClean="0"/>
              <a:t>• </a:t>
            </a:r>
            <a:r>
              <a:rPr lang="es-ES" sz="1600" dirty="0"/>
              <a:t>Proporcionado en grupo pequeño o uno-a-uno </a:t>
            </a:r>
            <a:endParaRPr lang="es-ES" sz="1600" dirty="0" smtClean="0"/>
          </a:p>
          <a:p>
            <a:r>
              <a:rPr lang="es-ES" sz="1600" dirty="0" smtClean="0"/>
              <a:t>• </a:t>
            </a:r>
            <a:r>
              <a:rPr lang="es-ES" sz="1600" dirty="0"/>
              <a:t>Más frecuente e intensivo Instrucción/intervención; 2-3 veces por semana </a:t>
            </a:r>
            <a:endParaRPr lang="es-ES" sz="1600" dirty="0" smtClean="0"/>
          </a:p>
          <a:p>
            <a:r>
              <a:rPr lang="es-ES" sz="1600" dirty="0" smtClean="0"/>
              <a:t>• </a:t>
            </a:r>
            <a:r>
              <a:rPr lang="es-ES" sz="1600" dirty="0"/>
              <a:t>Medir el progreso relacionado con el currículo</a:t>
            </a:r>
            <a:endParaRPr lang="en-US" sz="1600" dirty="0"/>
          </a:p>
        </p:txBody>
      </p:sp>
      <p:pic>
        <p:nvPicPr>
          <p:cNvPr id="5" name="Picture 4" descr="First grade reading - &lt;strong&gt;small&lt;/strong&gt; &lt;strong&gt;group&lt;/strong&gt; breakout | One of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12" y="3038763"/>
            <a:ext cx="7185891" cy="3606800"/>
          </a:xfrm>
          <a:prstGeom prst="rect">
            <a:avLst/>
          </a:prstGeom>
        </p:spPr>
      </p:pic>
    </p:spTree>
    <p:extLst>
      <p:ext uri="{BB962C8B-B14F-4D97-AF65-F5344CB8AC3E}">
        <p14:creationId xmlns:p14="http://schemas.microsoft.com/office/powerpoint/2010/main" val="2334242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RTI</a:t>
            </a:r>
          </a:p>
        </p:txBody>
      </p:sp>
      <p:sp>
        <p:nvSpPr>
          <p:cNvPr id="3" name="Subtitle 2"/>
          <p:cNvSpPr>
            <a:spLocks noGrp="1"/>
          </p:cNvSpPr>
          <p:nvPr>
            <p:ph sz="half" idx="1"/>
          </p:nvPr>
        </p:nvSpPr>
        <p:spPr>
          <a:xfrm>
            <a:off x="231630" y="540657"/>
            <a:ext cx="4937655" cy="3615267"/>
          </a:xfrm>
        </p:spPr>
        <p:txBody>
          <a:bodyPr>
            <a:noAutofit/>
          </a:bodyPr>
          <a:lstStyle/>
          <a:p>
            <a:r>
              <a:rPr lang="en-US" sz="1600" b="1" dirty="0" smtClean="0"/>
              <a:t>Tier 3: Intensive Interventions and Comprehensive Evaluation</a:t>
            </a:r>
          </a:p>
          <a:p>
            <a:pPr algn="l"/>
            <a:r>
              <a:rPr lang="en-US" sz="1600" dirty="0"/>
              <a:t>S</a:t>
            </a:r>
            <a:r>
              <a:rPr lang="en-US" sz="1600" dirty="0" smtClean="0"/>
              <a:t>tudents receive individualized, intensive interventions that target the students’ deficit skills.</a:t>
            </a:r>
          </a:p>
          <a:p>
            <a:pPr algn="l"/>
            <a:r>
              <a:rPr lang="en-US" sz="1600" dirty="0" smtClean="0"/>
              <a:t>Students who do not achieve the desired level of progress in response to these targeted interventions are referred for a comprehensive evaluation and considered for eligibility for special education services.</a:t>
            </a:r>
          </a:p>
          <a:p>
            <a:pPr algn="l"/>
            <a:r>
              <a:rPr lang="en-US" sz="1600" dirty="0"/>
              <a:t>	</a:t>
            </a:r>
            <a:r>
              <a:rPr lang="en-US" sz="1600" b="1" dirty="0" smtClean="0">
                <a:solidFill>
                  <a:srgbClr val="00B0F0"/>
                </a:solidFill>
              </a:rPr>
              <a:t>LAST RESORT</a:t>
            </a:r>
          </a:p>
          <a:p>
            <a:pPr algn="l"/>
            <a:r>
              <a:rPr lang="en-US" sz="1600" dirty="0" smtClean="0"/>
              <a:t>The campus educational diagnostician attends Tier 3 RTI meetings to review all interventions tried and exhausted.</a:t>
            </a:r>
          </a:p>
          <a:p>
            <a:pPr algn="l"/>
            <a:endParaRPr lang="en-US" sz="1600" dirty="0" smtClean="0"/>
          </a:p>
          <a:p>
            <a:pPr algn="l"/>
            <a:r>
              <a:rPr lang="en-US" sz="1600" i="1" dirty="0">
                <a:solidFill>
                  <a:srgbClr val="FF0000"/>
                </a:solidFill>
              </a:rPr>
              <a:t>	</a:t>
            </a:r>
            <a:r>
              <a:rPr lang="en-US" sz="1600" i="1" dirty="0"/>
              <a:t>	</a:t>
            </a:r>
          </a:p>
        </p:txBody>
      </p:sp>
      <p:sp>
        <p:nvSpPr>
          <p:cNvPr id="4" name="Content Placeholder 3"/>
          <p:cNvSpPr>
            <a:spLocks noGrp="1"/>
          </p:cNvSpPr>
          <p:nvPr>
            <p:ph sz="half" idx="2"/>
          </p:nvPr>
        </p:nvSpPr>
        <p:spPr>
          <a:xfrm>
            <a:off x="5808133" y="2249713"/>
            <a:ext cx="4934479" cy="2051353"/>
          </a:xfrm>
        </p:spPr>
        <p:txBody>
          <a:bodyPr>
            <a:noAutofit/>
          </a:bodyPr>
          <a:lstStyle/>
          <a:p>
            <a:r>
              <a:rPr lang="es-ES" sz="1600" b="1" dirty="0"/>
              <a:t>Nivel III- </a:t>
            </a:r>
            <a:r>
              <a:rPr lang="es-ES" sz="1600" b="1" dirty="0" smtClean="0"/>
              <a:t>• </a:t>
            </a:r>
            <a:r>
              <a:rPr lang="es-ES" sz="1600" b="1" dirty="0"/>
              <a:t>Más intenso, explícito, y sistémico que el Nivel II </a:t>
            </a:r>
            <a:endParaRPr lang="es-ES" sz="1600" b="1" dirty="0" smtClean="0"/>
          </a:p>
          <a:p>
            <a:r>
              <a:rPr lang="es-ES" sz="1600" dirty="0" smtClean="0"/>
              <a:t>• </a:t>
            </a:r>
            <a:r>
              <a:rPr lang="es-ES" sz="1600" dirty="0"/>
              <a:t>Oportunidades para </a:t>
            </a:r>
            <a:r>
              <a:rPr lang="es-ES" sz="1600" dirty="0" smtClean="0"/>
              <a:t>reducir </a:t>
            </a:r>
            <a:r>
              <a:rPr lang="es-ES" sz="1600" dirty="0"/>
              <a:t>el enfoque en las deficiencias de habilidades </a:t>
            </a:r>
            <a:r>
              <a:rPr lang="es-ES" sz="1600" dirty="0" smtClean="0"/>
              <a:t>específicas</a:t>
            </a:r>
          </a:p>
          <a:p>
            <a:r>
              <a:rPr lang="es-ES" sz="1600" dirty="0" smtClean="0"/>
              <a:t> </a:t>
            </a:r>
            <a:r>
              <a:rPr lang="es-ES" sz="1600" dirty="0"/>
              <a:t>• Responde a las necesidades individuales de los estudiantes en términos de número de horas; orientado a las habilidades; 4-5 veces por semana </a:t>
            </a:r>
            <a:endParaRPr lang="es-ES" sz="1600" dirty="0" smtClean="0"/>
          </a:p>
          <a:p>
            <a:r>
              <a:rPr lang="es-ES" sz="1600" dirty="0" smtClean="0"/>
              <a:t>• </a:t>
            </a:r>
            <a:r>
              <a:rPr lang="es-ES" sz="1600" dirty="0"/>
              <a:t>Acelerar el aprendizaje de los estudiantes para cerrar la brecha de conocimientos entre estudiantes y compañeros de nivel de grado</a:t>
            </a:r>
            <a:r>
              <a:rPr lang="es-ES" sz="1600" dirty="0" smtClean="0"/>
              <a:t>.</a:t>
            </a:r>
          </a:p>
          <a:p>
            <a:r>
              <a:rPr lang="es-ES" sz="1600" dirty="0" smtClean="0"/>
              <a:t>Estudiantes que no logran el nivel de progreso en respuesta de las intervenciones son referidos para una </a:t>
            </a:r>
            <a:r>
              <a:rPr lang="es-ES" sz="1600" dirty="0" err="1" smtClean="0"/>
              <a:t>evaluaccion</a:t>
            </a:r>
            <a:r>
              <a:rPr lang="es-ES" sz="1600" dirty="0" smtClean="0"/>
              <a:t> comprensiva y considerado para </a:t>
            </a:r>
            <a:r>
              <a:rPr lang="es-ES" sz="1600" dirty="0" err="1" smtClean="0"/>
              <a:t>eligibilidad</a:t>
            </a:r>
            <a:r>
              <a:rPr lang="es-ES" sz="1600" dirty="0" smtClean="0"/>
              <a:t> de servicios de educación especial.</a:t>
            </a:r>
          </a:p>
          <a:p>
            <a:r>
              <a:rPr lang="es-ES" sz="1600" dirty="0" smtClean="0"/>
              <a:t>ULTIMO RECURSO</a:t>
            </a:r>
          </a:p>
          <a:p>
            <a:r>
              <a:rPr lang="es-ES" sz="1600" dirty="0" smtClean="0"/>
              <a:t>La diagnostica atiende las juntas de respuesta de intervención en nivel 3 para revisar las intervenciones tratados y  agotados.</a:t>
            </a:r>
            <a:endParaRPr lang="en-US" sz="1600" dirty="0"/>
          </a:p>
        </p:txBody>
      </p:sp>
      <p:pic>
        <p:nvPicPr>
          <p:cNvPr id="6" name="Picture 5" descr="Salón De Clases Aprendizaje · Gráficos vectoriales grati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467" y="3963265"/>
            <a:ext cx="4812145" cy="2793423"/>
          </a:xfrm>
          <a:prstGeom prst="rect">
            <a:avLst/>
          </a:prstGeom>
        </p:spPr>
      </p:pic>
    </p:spTree>
    <p:extLst>
      <p:ext uri="{BB962C8B-B14F-4D97-AF65-F5344CB8AC3E}">
        <p14:creationId xmlns:p14="http://schemas.microsoft.com/office/powerpoint/2010/main" val="99469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RTI</a:t>
            </a:r>
          </a:p>
        </p:txBody>
      </p:sp>
      <p:sp>
        <p:nvSpPr>
          <p:cNvPr id="3" name="Subtitle 2"/>
          <p:cNvSpPr>
            <a:spLocks noGrp="1"/>
          </p:cNvSpPr>
          <p:nvPr>
            <p:ph sz="half" idx="1"/>
          </p:nvPr>
        </p:nvSpPr>
        <p:spPr/>
        <p:txBody>
          <a:bodyPr>
            <a:normAutofit lnSpcReduction="10000"/>
          </a:bodyPr>
          <a:lstStyle/>
          <a:p>
            <a:r>
              <a:rPr lang="en-US" dirty="0" smtClean="0"/>
              <a:t>	</a:t>
            </a:r>
            <a:r>
              <a:rPr lang="en-US" b="1" dirty="0" smtClean="0">
                <a:solidFill>
                  <a:srgbClr val="FF0000"/>
                </a:solidFill>
              </a:rPr>
              <a:t>NOTE:</a:t>
            </a:r>
          </a:p>
          <a:p>
            <a:pPr algn="l"/>
            <a:endParaRPr lang="en-US" dirty="0" smtClean="0"/>
          </a:p>
          <a:p>
            <a:pPr algn="l"/>
            <a:r>
              <a:rPr lang="en-US" dirty="0" smtClean="0"/>
              <a:t>At any point in the RTI process, parents may request a formal evaluation to determine eligibility for special education.</a:t>
            </a:r>
          </a:p>
          <a:p>
            <a:pPr algn="l"/>
            <a:endParaRPr lang="en-US" dirty="0" smtClean="0"/>
          </a:p>
          <a:p>
            <a:pPr algn="l"/>
            <a:r>
              <a:rPr lang="en-US" dirty="0" smtClean="0"/>
              <a:t>The RTI process cannot be used to </a:t>
            </a:r>
            <a:r>
              <a:rPr lang="en-US" i="1" dirty="0" smtClean="0">
                <a:solidFill>
                  <a:srgbClr val="FF0000"/>
                </a:solidFill>
              </a:rPr>
              <a:t>deny</a:t>
            </a:r>
            <a:r>
              <a:rPr lang="en-US" dirty="0" smtClean="0"/>
              <a:t> or </a:t>
            </a:r>
            <a:r>
              <a:rPr lang="en-US" i="1" dirty="0" smtClean="0">
                <a:solidFill>
                  <a:srgbClr val="FF0000"/>
                </a:solidFill>
              </a:rPr>
              <a:t>delay</a:t>
            </a:r>
            <a:r>
              <a:rPr lang="en-US" dirty="0" smtClean="0"/>
              <a:t> a formal evaluation for special education.</a:t>
            </a:r>
            <a:endParaRPr lang="en-US" dirty="0"/>
          </a:p>
        </p:txBody>
      </p:sp>
      <p:sp>
        <p:nvSpPr>
          <p:cNvPr id="4" name="Content Placeholder 3"/>
          <p:cNvSpPr>
            <a:spLocks noGrp="1"/>
          </p:cNvSpPr>
          <p:nvPr>
            <p:ph sz="half" idx="2"/>
          </p:nvPr>
        </p:nvSpPr>
        <p:spPr/>
        <p:txBody>
          <a:bodyPr>
            <a:normAutofit lnSpcReduction="10000"/>
          </a:bodyPr>
          <a:lstStyle/>
          <a:p>
            <a:r>
              <a:rPr lang="en-US" dirty="0" err="1" smtClean="0"/>
              <a:t>En</a:t>
            </a:r>
            <a:r>
              <a:rPr lang="en-US" dirty="0" smtClean="0"/>
              <a:t> </a:t>
            </a:r>
            <a:r>
              <a:rPr lang="en-US" dirty="0" err="1" smtClean="0"/>
              <a:t>qualqier</a:t>
            </a:r>
            <a:r>
              <a:rPr lang="en-US" dirty="0" smtClean="0"/>
              <a:t> </a:t>
            </a:r>
            <a:r>
              <a:rPr lang="en-US" dirty="0" err="1" smtClean="0"/>
              <a:t>momento</a:t>
            </a:r>
            <a:r>
              <a:rPr lang="en-US" dirty="0" smtClean="0"/>
              <a:t> del </a:t>
            </a:r>
            <a:r>
              <a:rPr lang="en-US" dirty="0" err="1" smtClean="0"/>
              <a:t>proceso</a:t>
            </a:r>
            <a:r>
              <a:rPr lang="en-US" dirty="0" smtClean="0"/>
              <a:t> de RTI, padres </a:t>
            </a:r>
            <a:r>
              <a:rPr lang="en-US" dirty="0" err="1" smtClean="0"/>
              <a:t>pueden</a:t>
            </a:r>
            <a:r>
              <a:rPr lang="en-US" dirty="0" smtClean="0"/>
              <a:t> </a:t>
            </a:r>
            <a:r>
              <a:rPr lang="en-US" dirty="0" err="1" smtClean="0"/>
              <a:t>pedir</a:t>
            </a:r>
            <a:r>
              <a:rPr lang="en-US" dirty="0" smtClean="0"/>
              <a:t> </a:t>
            </a:r>
            <a:r>
              <a:rPr lang="en-US" dirty="0" err="1" smtClean="0"/>
              <a:t>una</a:t>
            </a:r>
            <a:r>
              <a:rPr lang="en-US" dirty="0" smtClean="0"/>
              <a:t> </a:t>
            </a:r>
            <a:r>
              <a:rPr lang="en-US" dirty="0" err="1" smtClean="0"/>
              <a:t>evaluacion</a:t>
            </a:r>
            <a:r>
              <a:rPr lang="en-US" dirty="0" smtClean="0"/>
              <a:t> formal para determiner </a:t>
            </a:r>
            <a:r>
              <a:rPr lang="en-US" dirty="0" err="1" smtClean="0"/>
              <a:t>eligibilidad</a:t>
            </a:r>
            <a:r>
              <a:rPr lang="en-US" dirty="0" smtClean="0"/>
              <a:t> de education especial.</a:t>
            </a:r>
          </a:p>
          <a:p>
            <a:r>
              <a:rPr lang="en-US" dirty="0" smtClean="0"/>
              <a:t>El </a:t>
            </a:r>
            <a:r>
              <a:rPr lang="en-US" dirty="0" err="1" smtClean="0"/>
              <a:t>proceso</a:t>
            </a:r>
            <a:r>
              <a:rPr lang="en-US" dirty="0" smtClean="0"/>
              <a:t> de RTI no se </a:t>
            </a:r>
            <a:r>
              <a:rPr lang="en-US" dirty="0" err="1" smtClean="0"/>
              <a:t>puede</a:t>
            </a:r>
            <a:r>
              <a:rPr lang="en-US" dirty="0" smtClean="0"/>
              <a:t> </a:t>
            </a:r>
            <a:r>
              <a:rPr lang="en-US" dirty="0" err="1" smtClean="0"/>
              <a:t>usar</a:t>
            </a:r>
            <a:r>
              <a:rPr lang="en-US" dirty="0" smtClean="0"/>
              <a:t> para </a:t>
            </a:r>
            <a:r>
              <a:rPr lang="en-US" dirty="0" err="1" smtClean="0"/>
              <a:t>retrasar</a:t>
            </a:r>
            <a:r>
              <a:rPr lang="en-US" dirty="0" smtClean="0"/>
              <a:t> </a:t>
            </a:r>
            <a:r>
              <a:rPr lang="en-US" dirty="0" err="1" smtClean="0"/>
              <a:t>una</a:t>
            </a:r>
            <a:r>
              <a:rPr lang="en-US" dirty="0" smtClean="0"/>
              <a:t> </a:t>
            </a:r>
            <a:r>
              <a:rPr lang="en-US" dirty="0" err="1" smtClean="0"/>
              <a:t>evaluacion</a:t>
            </a:r>
            <a:r>
              <a:rPr lang="en-US" dirty="0" smtClean="0"/>
              <a:t> formal para </a:t>
            </a:r>
            <a:r>
              <a:rPr lang="en-US" dirty="0" err="1" smtClean="0"/>
              <a:t>educacion</a:t>
            </a:r>
            <a:r>
              <a:rPr lang="en-US" dirty="0" smtClean="0"/>
              <a:t> especial.</a:t>
            </a:r>
            <a:endParaRPr lang="en-US" dirty="0"/>
          </a:p>
        </p:txBody>
      </p:sp>
    </p:spTree>
    <p:extLst>
      <p:ext uri="{BB962C8B-B14F-4D97-AF65-F5344CB8AC3E}">
        <p14:creationId xmlns:p14="http://schemas.microsoft.com/office/powerpoint/2010/main" val="87804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77" y="1055007"/>
            <a:ext cx="8915399" cy="2262781"/>
          </a:xfrm>
        </p:spPr>
        <p:txBody>
          <a:bodyPr/>
          <a:lstStyle/>
          <a:p>
            <a:r>
              <a:rPr lang="en-US" dirty="0" smtClean="0"/>
              <a:t>Section 504/ </a:t>
            </a:r>
            <a:r>
              <a:rPr lang="en-US" dirty="0" err="1" smtClean="0"/>
              <a:t>Seccion</a:t>
            </a:r>
            <a:r>
              <a:rPr lang="en-US" dirty="0" smtClean="0"/>
              <a:t> 504</a:t>
            </a:r>
            <a:endParaRPr lang="en-US" dirty="0"/>
          </a:p>
        </p:txBody>
      </p:sp>
    </p:spTree>
    <p:extLst>
      <p:ext uri="{BB962C8B-B14F-4D97-AF65-F5344CB8AC3E}">
        <p14:creationId xmlns:p14="http://schemas.microsoft.com/office/powerpoint/2010/main" val="361675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49257" y="270159"/>
            <a:ext cx="4313864" cy="3777622"/>
          </a:xfrm>
        </p:spPr>
        <p:txBody>
          <a:bodyPr>
            <a:normAutofit fontScale="85000" lnSpcReduction="10000"/>
          </a:bodyPr>
          <a:lstStyle/>
          <a:p>
            <a:pPr algn="l"/>
            <a:r>
              <a:rPr lang="en-US" dirty="0" smtClean="0"/>
              <a:t>Federal </a:t>
            </a:r>
            <a:r>
              <a:rPr lang="en-US" dirty="0"/>
              <a:t>legislation supports and </a:t>
            </a:r>
            <a:r>
              <a:rPr lang="en-US" dirty="0" smtClean="0"/>
              <a:t>protects </a:t>
            </a:r>
            <a:r>
              <a:rPr lang="en-US" dirty="0"/>
              <a:t>the rights of students with chronic conditions and disabilities.</a:t>
            </a:r>
          </a:p>
          <a:p>
            <a:pPr algn="l"/>
            <a:r>
              <a:rPr lang="en-US" dirty="0"/>
              <a:t>S</a:t>
            </a:r>
            <a:r>
              <a:rPr lang="en-US" dirty="0" smtClean="0"/>
              <a:t>chools </a:t>
            </a:r>
            <a:r>
              <a:rPr lang="en-US" dirty="0"/>
              <a:t>have a legal responsibility </a:t>
            </a:r>
            <a:r>
              <a:rPr lang="en-US" dirty="0" smtClean="0"/>
              <a:t>to </a:t>
            </a:r>
            <a:r>
              <a:rPr lang="en-US" dirty="0"/>
              <a:t>provide certain services when supportive services are necessary in order for students to access and benefit from their educational program</a:t>
            </a:r>
            <a:r>
              <a:rPr lang="en-US" dirty="0" smtClean="0"/>
              <a:t>.</a:t>
            </a:r>
          </a:p>
          <a:p>
            <a:pPr algn="l"/>
            <a:r>
              <a:rPr lang="en-US" dirty="0"/>
              <a:t>The Americans with Disabilities Amendment Act of 2008 expanded the definition of disability.</a:t>
            </a:r>
          </a:p>
          <a:p>
            <a:pPr algn="l"/>
            <a:endParaRPr lang="en-US" dirty="0"/>
          </a:p>
        </p:txBody>
      </p:sp>
      <p:pic>
        <p:nvPicPr>
          <p:cNvPr id="4" name="Picture 2" descr="C:\Users\diana villanueva\AppData\Local\Microsoft\Windows\Temporary Internet Files\Content.IE5\PP88YATY\MC9000562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176" y="4543403"/>
            <a:ext cx="3382026" cy="1859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iana villanueva\AppData\Local\Microsoft\Windows\Temporary Internet Files\Content.IE5\18XJD0BS\MC900333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5431" y="270159"/>
            <a:ext cx="2592887" cy="16517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43874" y="2647645"/>
            <a:ext cx="6096000" cy="3970318"/>
          </a:xfrm>
          <a:prstGeom prst="rect">
            <a:avLst/>
          </a:prstGeom>
        </p:spPr>
        <p:txBody>
          <a:bodyPr>
            <a:spAutoFit/>
          </a:bodyPr>
          <a:lstStyle/>
          <a:p>
            <a:r>
              <a:rPr lang="es-ES" dirty="0"/>
              <a:t>La Sección 504 es la parte de la Ley de Rehabilitación de 1973 que aplica a los individuos con discapacidades. Ayuda a proteger los derechos civiles de las personas con discapacidades. </a:t>
            </a:r>
            <a:endParaRPr lang="es-ES" dirty="0" smtClean="0"/>
          </a:p>
          <a:p>
            <a:endParaRPr lang="es-ES" dirty="0"/>
          </a:p>
          <a:p>
            <a:r>
              <a:rPr lang="es-ES" dirty="0" smtClean="0"/>
              <a:t>La </a:t>
            </a:r>
            <a:r>
              <a:rPr lang="es-ES" dirty="0"/>
              <a:t>Sección 504 requiere que ninguna persona con una discapacidad pueda ser excluida de o se le nieguen los beneficios de cualquier programa que reciba asistencia financiera federal; esto incluye la educación. </a:t>
            </a:r>
            <a:endParaRPr lang="es-ES" dirty="0" smtClean="0"/>
          </a:p>
          <a:p>
            <a:endParaRPr lang="es-ES" dirty="0"/>
          </a:p>
          <a:p>
            <a:r>
              <a:rPr lang="es-ES" dirty="0" smtClean="0"/>
              <a:t>La </a:t>
            </a:r>
            <a:r>
              <a:rPr lang="es-ES" dirty="0"/>
              <a:t>Sección 504 de la Ley de Rehabilitación de 1973 protege a los estudiantes de discriminación basada en su </a:t>
            </a:r>
            <a:r>
              <a:rPr lang="es-ES" dirty="0" smtClean="0"/>
              <a:t>discapacidad.</a:t>
            </a:r>
            <a:endParaRPr lang="en-US" dirty="0"/>
          </a:p>
        </p:txBody>
      </p:sp>
    </p:spTree>
    <p:extLst>
      <p:ext uri="{BB962C8B-B14F-4D97-AF65-F5344CB8AC3E}">
        <p14:creationId xmlns:p14="http://schemas.microsoft.com/office/powerpoint/2010/main" val="2763290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55" y="5111447"/>
            <a:ext cx="8534400" cy="1507067"/>
          </a:xfrm>
        </p:spPr>
        <p:txBody>
          <a:bodyPr/>
          <a:lstStyle/>
          <a:p>
            <a:r>
              <a:rPr lang="en-US" sz="3200" dirty="0">
                <a:solidFill>
                  <a:schemeClr val="bg1"/>
                </a:solidFill>
                <a:latin typeface="Arial Narrow" pitchFamily="34" charset="0"/>
              </a:rPr>
              <a:t>Who is a “student with a disability” under </a:t>
            </a:r>
            <a:r>
              <a:rPr lang="en-US" sz="3200" dirty="0" smtClean="0">
                <a:solidFill>
                  <a:schemeClr val="bg1"/>
                </a:solidFill>
                <a:latin typeface="Arial Narrow" pitchFamily="34" charset="0"/>
              </a:rPr>
              <a:t>Section 504</a:t>
            </a:r>
            <a:r>
              <a:rPr lang="en-US" sz="3200" dirty="0">
                <a:solidFill>
                  <a:schemeClr val="bg1"/>
                </a:solidFill>
                <a:latin typeface="Arial Narrow" pitchFamily="34" charset="0"/>
              </a:rPr>
              <a:t>?</a:t>
            </a:r>
            <a:endParaRPr lang="en-US" sz="3200" dirty="0">
              <a:solidFill>
                <a:schemeClr val="bg1"/>
              </a:solidFill>
            </a:endParaRPr>
          </a:p>
        </p:txBody>
      </p:sp>
      <p:sp>
        <p:nvSpPr>
          <p:cNvPr id="3" name="Subtitle 2"/>
          <p:cNvSpPr>
            <a:spLocks noGrp="1"/>
          </p:cNvSpPr>
          <p:nvPr>
            <p:ph sz="half" idx="1"/>
          </p:nvPr>
        </p:nvSpPr>
        <p:spPr>
          <a:xfrm>
            <a:off x="568097" y="685800"/>
            <a:ext cx="4937655" cy="3615267"/>
          </a:xfrm>
        </p:spPr>
        <p:txBody>
          <a:bodyPr>
            <a:normAutofit fontScale="85000" lnSpcReduction="20000"/>
          </a:bodyPr>
          <a:lstStyle/>
          <a:p>
            <a:pPr algn="just" eaLnBrk="0" hangingPunct="0">
              <a:spcBef>
                <a:spcPct val="50000"/>
              </a:spcBef>
              <a:defRPr/>
            </a:pPr>
            <a:r>
              <a:rPr lang="en-US" sz="2600" dirty="0">
                <a:solidFill>
                  <a:schemeClr val="bg1"/>
                </a:solidFill>
              </a:rPr>
              <a:t>To be protected under 504, a student has to have:</a:t>
            </a:r>
          </a:p>
          <a:p>
            <a:pPr marL="798513" indent="-230188" eaLnBrk="0" hangingPunct="0">
              <a:spcBef>
                <a:spcPct val="50000"/>
              </a:spcBef>
              <a:buClr>
                <a:schemeClr val="tx2">
                  <a:lumMod val="50000"/>
                </a:schemeClr>
              </a:buClr>
              <a:buFont typeface="Wingdings" pitchFamily="2" charset="2"/>
              <a:buChar char="§"/>
              <a:defRPr/>
            </a:pPr>
            <a:r>
              <a:rPr lang="en-US" sz="2600" dirty="0">
                <a:solidFill>
                  <a:schemeClr val="bg1"/>
                </a:solidFill>
              </a:rPr>
              <a:t>A physical or mental impairment that substantially limits one or more major life activities,</a:t>
            </a:r>
          </a:p>
          <a:p>
            <a:pPr marL="798513" indent="-230188" eaLnBrk="0" hangingPunct="0">
              <a:spcBef>
                <a:spcPct val="50000"/>
              </a:spcBef>
              <a:buClr>
                <a:schemeClr val="tx2">
                  <a:lumMod val="50000"/>
                </a:schemeClr>
              </a:buClr>
              <a:buFont typeface="Wingdings" pitchFamily="2" charset="2"/>
              <a:buChar char="§"/>
              <a:defRPr/>
            </a:pPr>
            <a:r>
              <a:rPr lang="en-US" sz="2600" dirty="0">
                <a:solidFill>
                  <a:schemeClr val="bg1"/>
                </a:solidFill>
              </a:rPr>
              <a:t>Have a record of such an impairment, or</a:t>
            </a:r>
          </a:p>
          <a:p>
            <a:pPr marL="798513" indent="-230188" algn="just" eaLnBrk="0" hangingPunct="0">
              <a:spcBef>
                <a:spcPct val="50000"/>
              </a:spcBef>
              <a:buClr>
                <a:schemeClr val="tx2">
                  <a:lumMod val="50000"/>
                </a:schemeClr>
              </a:buClr>
              <a:buFont typeface="Wingdings" pitchFamily="2" charset="2"/>
              <a:buChar char="§"/>
              <a:defRPr/>
            </a:pPr>
            <a:r>
              <a:rPr lang="en-US" sz="2600" dirty="0">
                <a:solidFill>
                  <a:schemeClr val="bg1"/>
                </a:solidFill>
              </a:rPr>
              <a:t>Be regarded as having such an impairment</a:t>
            </a:r>
          </a:p>
          <a:p>
            <a:pPr algn="l"/>
            <a:endParaRPr lang="en-US" dirty="0"/>
          </a:p>
        </p:txBody>
      </p:sp>
      <p:sp>
        <p:nvSpPr>
          <p:cNvPr id="4" name="Content Placeholder 3"/>
          <p:cNvSpPr>
            <a:spLocks noGrp="1"/>
          </p:cNvSpPr>
          <p:nvPr>
            <p:ph sz="half" idx="2"/>
          </p:nvPr>
        </p:nvSpPr>
        <p:spPr>
          <a:xfrm>
            <a:off x="6882191" y="961573"/>
            <a:ext cx="4934479" cy="3615266"/>
          </a:xfrm>
        </p:spPr>
        <p:txBody>
          <a:bodyPr>
            <a:noAutofit/>
          </a:bodyPr>
          <a:lstStyle/>
          <a:p>
            <a:r>
              <a:rPr lang="en-US" dirty="0" err="1"/>
              <a:t>Quien</a:t>
            </a:r>
            <a:r>
              <a:rPr lang="en-US" dirty="0"/>
              <a:t> </a:t>
            </a:r>
            <a:r>
              <a:rPr lang="en-US" dirty="0" err="1"/>
              <a:t>es</a:t>
            </a:r>
            <a:r>
              <a:rPr lang="en-US" dirty="0"/>
              <a:t> eligible?</a:t>
            </a:r>
            <a:endParaRPr lang="es-ES" dirty="0" smtClean="0"/>
          </a:p>
          <a:p>
            <a:r>
              <a:rPr lang="es-ES" dirty="0" smtClean="0"/>
              <a:t>Un </a:t>
            </a:r>
            <a:r>
              <a:rPr lang="es-ES" dirty="0"/>
              <a:t>estudiante es elegible para adaptaciones bajo la Sección 504 si el estudiante tiene un daño mental </a:t>
            </a:r>
            <a:r>
              <a:rPr lang="es-ES" dirty="0" smtClean="0"/>
              <a:t>o </a:t>
            </a:r>
            <a:r>
              <a:rPr lang="es-ES" dirty="0" err="1" smtClean="0"/>
              <a:t>fisico</a:t>
            </a:r>
            <a:r>
              <a:rPr lang="es-ES" dirty="0" smtClean="0"/>
              <a:t> que </a:t>
            </a:r>
            <a:r>
              <a:rPr lang="es-ES" dirty="0"/>
              <a:t>limita considerablemente una o más de las mayores actividades de la vida del estudiante. </a:t>
            </a:r>
            <a:endParaRPr lang="es-ES" dirty="0" smtClean="0"/>
          </a:p>
          <a:p>
            <a:r>
              <a:rPr lang="es-ES" dirty="0" smtClean="0"/>
              <a:t>Esto </a:t>
            </a:r>
            <a:r>
              <a:rPr lang="es-ES" dirty="0"/>
              <a:t>se determina mediante una evaluación realizada por la escuela y los resultados son analizados por un </a:t>
            </a:r>
            <a:r>
              <a:rPr lang="es-ES" dirty="0" err="1"/>
              <a:t>comite</a:t>
            </a:r>
            <a:r>
              <a:rPr lang="es-ES" dirty="0"/>
              <a:t>. Cuando una condición no limita considerablemente una actividad principal de la vida que afecta la educación, el estudiante no califica para la protección de la Sección 504.</a:t>
            </a:r>
            <a:endParaRPr lang="en-US" dirty="0"/>
          </a:p>
        </p:txBody>
      </p:sp>
    </p:spTree>
    <p:extLst>
      <p:ext uri="{BB962C8B-B14F-4D97-AF65-F5344CB8AC3E}">
        <p14:creationId xmlns:p14="http://schemas.microsoft.com/office/powerpoint/2010/main" val="739048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bg1"/>
                </a:solidFill>
              </a:rPr>
              <a:t>What is a physical or mental impairment?</a:t>
            </a:r>
          </a:p>
        </p:txBody>
      </p:sp>
      <p:sp>
        <p:nvSpPr>
          <p:cNvPr id="3" name="Subtitle 2"/>
          <p:cNvSpPr>
            <a:spLocks noGrp="1"/>
          </p:cNvSpPr>
          <p:nvPr>
            <p:ph sz="half" idx="1"/>
          </p:nvPr>
        </p:nvSpPr>
        <p:spPr/>
        <p:txBody>
          <a:bodyPr>
            <a:normAutofit fontScale="25000" lnSpcReduction="20000"/>
          </a:bodyPr>
          <a:lstStyle/>
          <a:p>
            <a:pPr algn="just">
              <a:defRPr/>
            </a:pPr>
            <a:endParaRPr lang="en-US" sz="7200" dirty="0">
              <a:solidFill>
                <a:srgbClr val="663300"/>
              </a:solidFill>
              <a:effectLst>
                <a:outerShdw blurRad="38100" dist="38100" dir="2700000" algn="tl">
                  <a:srgbClr val="000000">
                    <a:alpha val="43137"/>
                  </a:srgbClr>
                </a:outerShdw>
              </a:effectLst>
              <a:latin typeface="Arial Narrow" pitchFamily="34" charset="0"/>
            </a:endParaRPr>
          </a:p>
          <a:p>
            <a:pPr marL="457200">
              <a:defRPr/>
            </a:pPr>
            <a:r>
              <a:rPr lang="en-US" sz="7200" dirty="0">
                <a:solidFill>
                  <a:schemeClr val="bg1"/>
                </a:solidFill>
                <a:latin typeface="+mj-lt"/>
              </a:rPr>
              <a:t> “…any physiological disorder or condition, cosmetic disfigurement, or anatomical loss affecting one or more of the following body systems:  neurological; musculoskeletal; special sense organs; respiratory, including speech organs; cardiovascular; reproductive; digestive; genitourinary; hemic and lymphatic; skin; and endocrine; or any mental or psychological disorder, such as intellectual disability, organic brain syndrome, emotional or mental illness, and specific learning disabilities.” </a:t>
            </a:r>
          </a:p>
          <a:p>
            <a:pPr>
              <a:defRPr/>
            </a:pPr>
            <a:endParaRPr lang="en-US" sz="7200" dirty="0">
              <a:solidFill>
                <a:schemeClr val="bg1"/>
              </a:solidFill>
              <a:latin typeface="+mj-lt"/>
            </a:endParaRPr>
          </a:p>
          <a:p>
            <a:pPr>
              <a:defRPr/>
            </a:pPr>
            <a:r>
              <a:rPr lang="en-US" sz="7200" dirty="0" smtClean="0">
                <a:solidFill>
                  <a:schemeClr val="bg1"/>
                </a:solidFill>
                <a:latin typeface="+mj-lt"/>
              </a:rPr>
              <a:t>         This </a:t>
            </a:r>
            <a:r>
              <a:rPr lang="en-US" sz="7200" dirty="0">
                <a:solidFill>
                  <a:schemeClr val="bg1"/>
                </a:solidFill>
                <a:latin typeface="+mj-lt"/>
              </a:rPr>
              <a:t>list is not exhaustive.</a:t>
            </a:r>
          </a:p>
          <a:p>
            <a:pPr algn="l"/>
            <a:endParaRPr lang="en-US" dirty="0"/>
          </a:p>
        </p:txBody>
      </p:sp>
      <p:sp>
        <p:nvSpPr>
          <p:cNvPr id="4" name="Content Placeholder 3"/>
          <p:cNvSpPr>
            <a:spLocks noGrp="1"/>
          </p:cNvSpPr>
          <p:nvPr>
            <p:ph sz="half" idx="2"/>
          </p:nvPr>
        </p:nvSpPr>
        <p:spPr>
          <a:xfrm>
            <a:off x="5808133" y="685800"/>
            <a:ext cx="4934479" cy="4103913"/>
          </a:xfrm>
        </p:spPr>
        <p:txBody>
          <a:bodyPr>
            <a:normAutofit fontScale="25000" lnSpcReduction="20000"/>
          </a:bodyPr>
          <a:lstStyle/>
          <a:p>
            <a:r>
              <a:rPr lang="en-US" sz="1800" dirty="0"/>
              <a:t>“</a:t>
            </a:r>
            <a:r>
              <a:rPr lang="en-US" sz="7600" dirty="0" err="1"/>
              <a:t>Principales</a:t>
            </a:r>
            <a:r>
              <a:rPr lang="en-US" sz="7600" dirty="0"/>
              <a:t> </a:t>
            </a:r>
            <a:r>
              <a:rPr lang="en-US" sz="7600" dirty="0" err="1"/>
              <a:t>funciones</a:t>
            </a:r>
            <a:r>
              <a:rPr lang="en-US" sz="7600" dirty="0"/>
              <a:t> </a:t>
            </a:r>
            <a:r>
              <a:rPr lang="en-US" sz="7600" dirty="0" err="1"/>
              <a:t>corporales</a:t>
            </a:r>
            <a:r>
              <a:rPr lang="en-US" sz="7600" dirty="0"/>
              <a:t>” </a:t>
            </a:r>
            <a:endParaRPr lang="es-ES" sz="7600" dirty="0" smtClean="0"/>
          </a:p>
          <a:p>
            <a:r>
              <a:rPr lang="es-ES" sz="7600" dirty="0" smtClean="0"/>
              <a:t>“</a:t>
            </a:r>
            <a:r>
              <a:rPr lang="es-ES" sz="7600" dirty="0"/>
              <a:t>Principales funciones corporales” incluyen, entre otras cosas: funciones del sistema inmunológico el crecimiento normal de las células las funciones digestivas, del intestino, la vejiga, neurológicas, del cerebro, respiratorias, circulatorias, endócrinas, y reproductivas </a:t>
            </a:r>
            <a:endParaRPr lang="es-ES" sz="7600" dirty="0" smtClean="0"/>
          </a:p>
          <a:p>
            <a:endParaRPr lang="es-ES" sz="7600" dirty="0"/>
          </a:p>
          <a:p>
            <a:r>
              <a:rPr lang="es-ES" sz="7600" dirty="0" smtClean="0"/>
              <a:t>Esta lista no es final</a:t>
            </a:r>
            <a:endParaRPr lang="en-US" sz="7600" dirty="0"/>
          </a:p>
        </p:txBody>
      </p:sp>
    </p:spTree>
    <p:extLst>
      <p:ext uri="{BB962C8B-B14F-4D97-AF65-F5344CB8AC3E}">
        <p14:creationId xmlns:p14="http://schemas.microsoft.com/office/powerpoint/2010/main" val="113943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bg1"/>
                </a:solidFill>
              </a:rPr>
              <a:t>What is a major life activity?</a:t>
            </a:r>
          </a:p>
        </p:txBody>
      </p:sp>
      <p:sp>
        <p:nvSpPr>
          <p:cNvPr id="3" name="Subtitle 2"/>
          <p:cNvSpPr>
            <a:spLocks noGrp="1"/>
          </p:cNvSpPr>
          <p:nvPr>
            <p:ph sz="half" idx="1"/>
          </p:nvPr>
        </p:nvSpPr>
        <p:spPr/>
        <p:txBody>
          <a:bodyPr>
            <a:normAutofit fontScale="25000" lnSpcReduction="20000"/>
          </a:bodyPr>
          <a:lstStyle/>
          <a:p>
            <a:pPr algn="l"/>
            <a:r>
              <a:rPr lang="en-US" sz="7200" dirty="0">
                <a:solidFill>
                  <a:schemeClr val="bg1"/>
                </a:solidFill>
                <a:latin typeface="+mj-lt"/>
              </a:rPr>
              <a:t>Major life activities include functions such as caring for one’s self, performing manual tasks, walking, seeing, hearing, speaking, breathing, learning, and working.  </a:t>
            </a:r>
          </a:p>
          <a:p>
            <a:pPr algn="l"/>
            <a:r>
              <a:rPr lang="en-US" sz="7200" dirty="0">
                <a:solidFill>
                  <a:schemeClr val="bg1"/>
                </a:solidFill>
                <a:latin typeface="+mj-lt"/>
              </a:rPr>
              <a:t>In the Amendments Act, Congress provided other examples of major life activities.  These include eating, sleeping, standing, lifting, bending, reading, concentrating, thinking, and communicating.  </a:t>
            </a:r>
          </a:p>
          <a:p>
            <a:pPr algn="l"/>
            <a:r>
              <a:rPr lang="en-US" sz="7200" dirty="0">
                <a:solidFill>
                  <a:schemeClr val="bg1"/>
                </a:solidFill>
                <a:latin typeface="+mj-lt"/>
              </a:rPr>
              <a:t>Congress also provided a non-exhaustive list of examples of “major bodily functions” that are major life activities, such as the functions of the immune system, normal cell growth, digestive, bowel, bladder, neurological, brain, respiratory, circulatory, endocrine, and reproductive functions.</a:t>
            </a:r>
          </a:p>
          <a:p>
            <a:pPr algn="l"/>
            <a:endParaRPr lang="en-US" dirty="0"/>
          </a:p>
        </p:txBody>
      </p:sp>
      <p:sp>
        <p:nvSpPr>
          <p:cNvPr id="4" name="Content Placeholder 3"/>
          <p:cNvSpPr>
            <a:spLocks noGrp="1"/>
          </p:cNvSpPr>
          <p:nvPr>
            <p:ph sz="half" idx="2"/>
          </p:nvPr>
        </p:nvSpPr>
        <p:spPr/>
        <p:txBody>
          <a:bodyPr>
            <a:noAutofit/>
          </a:bodyPr>
          <a:lstStyle/>
          <a:p>
            <a:r>
              <a:rPr lang="es-ES" sz="1800" dirty="0"/>
              <a:t>Principales actividades de la vida” </a:t>
            </a:r>
          </a:p>
          <a:p>
            <a:r>
              <a:rPr lang="es-ES" sz="1800" dirty="0" smtClean="0"/>
              <a:t>Principales </a:t>
            </a:r>
            <a:r>
              <a:rPr lang="es-ES" sz="1800" dirty="0"/>
              <a:t>actividades de la vida” incluyen: funciones como cuidarse a sí mismo realizar tareas manuales caminar </a:t>
            </a:r>
            <a:r>
              <a:rPr lang="es-ES" sz="1800" dirty="0" smtClean="0"/>
              <a:t>Ver, escuchar, hablar, respirar, aprender, trabajar</a:t>
            </a:r>
          </a:p>
          <a:p>
            <a:r>
              <a:rPr lang="es-ES" sz="1800" dirty="0" smtClean="0"/>
              <a:t> </a:t>
            </a:r>
            <a:r>
              <a:rPr lang="es-ES" sz="1800" dirty="0"/>
              <a:t>Esta lista no es exhaustiva y podría incluir otras mayores actividades de vida.</a:t>
            </a:r>
            <a:endParaRPr lang="en-US" sz="1800" dirty="0"/>
          </a:p>
        </p:txBody>
      </p:sp>
    </p:spTree>
    <p:extLst>
      <p:ext uri="{BB962C8B-B14F-4D97-AF65-F5344CB8AC3E}">
        <p14:creationId xmlns:p14="http://schemas.microsoft.com/office/powerpoint/2010/main" val="1514782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42916" y="2994440"/>
            <a:ext cx="5245331" cy="3777622"/>
          </a:xfrm>
        </p:spPr>
        <p:txBody>
          <a:bodyPr>
            <a:normAutofit fontScale="92500" lnSpcReduction="20000"/>
          </a:bodyPr>
          <a:lstStyle/>
          <a:p>
            <a:r>
              <a:rPr lang="en-US" dirty="0"/>
              <a:t>Donna ISD is committed to working with campus administrators, teachers and parents to meet the educational needs of </a:t>
            </a:r>
            <a:r>
              <a:rPr lang="en-US" i="1" dirty="0"/>
              <a:t>every</a:t>
            </a:r>
            <a:r>
              <a:rPr lang="en-US" dirty="0"/>
              <a:t> student. </a:t>
            </a:r>
          </a:p>
          <a:p>
            <a:r>
              <a:rPr lang="en-US" dirty="0"/>
              <a:t>With over </a:t>
            </a:r>
            <a:r>
              <a:rPr lang="en-US" dirty="0" smtClean="0"/>
              <a:t>13,000</a:t>
            </a:r>
            <a:r>
              <a:rPr lang="en-US" dirty="0"/>
              <a:t>+ students, DISD strives for ALL students to succeed.</a:t>
            </a:r>
          </a:p>
          <a:p>
            <a:endParaRPr lang="en-US" dirty="0"/>
          </a:p>
          <a:p>
            <a:r>
              <a:rPr lang="en-US" dirty="0"/>
              <a:t>A variety of special services and programs are available in our schools to assist students whose educational needs require supports beyond what is typically provided within the general classroom.</a:t>
            </a:r>
          </a:p>
          <a:p>
            <a:endParaRPr lang="en-US" dirty="0"/>
          </a:p>
        </p:txBody>
      </p:sp>
      <p:sp>
        <p:nvSpPr>
          <p:cNvPr id="11" name="Content Placeholder 10"/>
          <p:cNvSpPr>
            <a:spLocks noGrp="1"/>
          </p:cNvSpPr>
          <p:nvPr>
            <p:ph sz="half" idx="2"/>
          </p:nvPr>
        </p:nvSpPr>
        <p:spPr>
          <a:xfrm>
            <a:off x="6205297" y="2994440"/>
            <a:ext cx="4934479" cy="3724002"/>
          </a:xfrm>
        </p:spPr>
        <p:txBody>
          <a:bodyPr>
            <a:normAutofit fontScale="92500" lnSpcReduction="20000"/>
          </a:bodyPr>
          <a:lstStyle/>
          <a:p>
            <a:r>
              <a:rPr lang="en-US" dirty="0" smtClean="0"/>
              <a:t>El </a:t>
            </a:r>
            <a:r>
              <a:rPr lang="en-US" dirty="0" err="1" smtClean="0"/>
              <a:t>distrito</a:t>
            </a:r>
            <a:r>
              <a:rPr lang="en-US" dirty="0" smtClean="0"/>
              <a:t> escolar de Donna </a:t>
            </a:r>
            <a:r>
              <a:rPr lang="en-US" dirty="0" err="1" smtClean="0"/>
              <a:t>esta</a:t>
            </a:r>
            <a:r>
              <a:rPr lang="en-US" dirty="0" smtClean="0"/>
              <a:t> </a:t>
            </a:r>
            <a:r>
              <a:rPr lang="en-US" dirty="0" err="1" smtClean="0"/>
              <a:t>comprometido</a:t>
            </a:r>
            <a:r>
              <a:rPr lang="en-US" dirty="0" smtClean="0"/>
              <a:t> a </a:t>
            </a:r>
            <a:r>
              <a:rPr lang="en-US" dirty="0" err="1" smtClean="0"/>
              <a:t>trabajar</a:t>
            </a:r>
            <a:r>
              <a:rPr lang="en-US" dirty="0" smtClean="0"/>
              <a:t> con </a:t>
            </a:r>
            <a:r>
              <a:rPr lang="en-US" dirty="0" err="1" smtClean="0"/>
              <a:t>administradores</a:t>
            </a:r>
            <a:r>
              <a:rPr lang="en-US" dirty="0" smtClean="0"/>
              <a:t>, maestros, y padres para </a:t>
            </a:r>
            <a:r>
              <a:rPr lang="en-US" dirty="0" err="1" smtClean="0"/>
              <a:t>satisfacer</a:t>
            </a:r>
            <a:r>
              <a:rPr lang="en-US" dirty="0" smtClean="0"/>
              <a:t> las </a:t>
            </a:r>
            <a:r>
              <a:rPr lang="en-US" dirty="0" err="1" smtClean="0"/>
              <a:t>necesidades</a:t>
            </a:r>
            <a:r>
              <a:rPr lang="en-US" dirty="0" smtClean="0"/>
              <a:t> </a:t>
            </a:r>
            <a:r>
              <a:rPr lang="en-US" dirty="0" err="1" smtClean="0"/>
              <a:t>educactivas</a:t>
            </a:r>
            <a:r>
              <a:rPr lang="en-US" dirty="0" smtClean="0"/>
              <a:t> de </a:t>
            </a:r>
            <a:r>
              <a:rPr lang="en-US" dirty="0" err="1" smtClean="0"/>
              <a:t>cada</a:t>
            </a:r>
            <a:r>
              <a:rPr lang="en-US" dirty="0" smtClean="0"/>
              <a:t> </a:t>
            </a:r>
            <a:r>
              <a:rPr lang="en-US" dirty="0" err="1" smtClean="0"/>
              <a:t>estudiante</a:t>
            </a:r>
            <a:r>
              <a:rPr lang="en-US" dirty="0" smtClean="0"/>
              <a:t>.</a:t>
            </a:r>
          </a:p>
          <a:p>
            <a:r>
              <a:rPr lang="en-US" dirty="0" smtClean="0"/>
              <a:t>Con mas de 13,000 </a:t>
            </a:r>
            <a:r>
              <a:rPr lang="en-US" dirty="0" err="1" smtClean="0"/>
              <a:t>estudiantes</a:t>
            </a:r>
            <a:r>
              <a:rPr lang="en-US" dirty="0" smtClean="0"/>
              <a:t>, el </a:t>
            </a:r>
            <a:r>
              <a:rPr lang="en-US" dirty="0" err="1" smtClean="0"/>
              <a:t>distrito</a:t>
            </a:r>
            <a:r>
              <a:rPr lang="en-US" dirty="0" smtClean="0"/>
              <a:t> escolar de Donna se </a:t>
            </a:r>
            <a:r>
              <a:rPr lang="en-US" dirty="0" err="1" smtClean="0"/>
              <a:t>esfuerza</a:t>
            </a:r>
            <a:r>
              <a:rPr lang="en-US" dirty="0" smtClean="0"/>
              <a:t> para que </a:t>
            </a:r>
            <a:r>
              <a:rPr lang="en-US" dirty="0" err="1" smtClean="0"/>
              <a:t>cada</a:t>
            </a:r>
            <a:r>
              <a:rPr lang="en-US" dirty="0" smtClean="0"/>
              <a:t> </a:t>
            </a:r>
            <a:r>
              <a:rPr lang="en-US" dirty="0" err="1" smtClean="0"/>
              <a:t>estudiante</a:t>
            </a:r>
            <a:r>
              <a:rPr lang="en-US" dirty="0" smtClean="0"/>
              <a:t> </a:t>
            </a:r>
            <a:r>
              <a:rPr lang="en-US" dirty="0" err="1" smtClean="0"/>
              <a:t>tenga</a:t>
            </a:r>
            <a:r>
              <a:rPr lang="en-US" dirty="0" smtClean="0"/>
              <a:t> </a:t>
            </a:r>
            <a:r>
              <a:rPr lang="en-US" dirty="0" err="1" smtClean="0"/>
              <a:t>exito</a:t>
            </a:r>
            <a:r>
              <a:rPr lang="en-US" dirty="0" smtClean="0"/>
              <a:t>.</a:t>
            </a:r>
          </a:p>
          <a:p>
            <a:r>
              <a:rPr lang="en-US" dirty="0" smtClean="0"/>
              <a:t>Hay </a:t>
            </a:r>
            <a:r>
              <a:rPr lang="en-US" dirty="0" err="1" smtClean="0"/>
              <a:t>variedad</a:t>
            </a:r>
            <a:r>
              <a:rPr lang="en-US" dirty="0" smtClean="0"/>
              <a:t> de </a:t>
            </a:r>
            <a:r>
              <a:rPr lang="en-US" dirty="0" err="1" smtClean="0"/>
              <a:t>servicios</a:t>
            </a:r>
            <a:r>
              <a:rPr lang="en-US" dirty="0" smtClean="0"/>
              <a:t> </a:t>
            </a:r>
            <a:r>
              <a:rPr lang="en-US" dirty="0" err="1" smtClean="0"/>
              <a:t>especiales</a:t>
            </a:r>
            <a:r>
              <a:rPr lang="en-US" dirty="0" smtClean="0"/>
              <a:t> y </a:t>
            </a:r>
            <a:r>
              <a:rPr lang="en-US" dirty="0" err="1" smtClean="0"/>
              <a:t>programas</a:t>
            </a:r>
            <a:r>
              <a:rPr lang="en-US" dirty="0" smtClean="0"/>
              <a:t> in </a:t>
            </a:r>
            <a:r>
              <a:rPr lang="en-US" dirty="0" err="1" smtClean="0"/>
              <a:t>nuestras</a:t>
            </a:r>
            <a:r>
              <a:rPr lang="en-US" dirty="0" smtClean="0"/>
              <a:t> </a:t>
            </a:r>
            <a:r>
              <a:rPr lang="en-US" dirty="0" err="1" smtClean="0"/>
              <a:t>escuelas</a:t>
            </a:r>
            <a:r>
              <a:rPr lang="en-US" dirty="0" smtClean="0"/>
              <a:t> para </a:t>
            </a:r>
            <a:r>
              <a:rPr lang="en-US" dirty="0" err="1" smtClean="0"/>
              <a:t>ayudar</a:t>
            </a:r>
            <a:r>
              <a:rPr lang="en-US" dirty="0" smtClean="0"/>
              <a:t> a </a:t>
            </a:r>
            <a:r>
              <a:rPr lang="en-US" dirty="0" err="1" smtClean="0"/>
              <a:t>estudiantes</a:t>
            </a:r>
            <a:r>
              <a:rPr lang="en-US" dirty="0" smtClean="0"/>
              <a:t> que </a:t>
            </a:r>
            <a:r>
              <a:rPr lang="en-US" dirty="0" err="1" smtClean="0"/>
              <a:t>necesitan</a:t>
            </a:r>
            <a:r>
              <a:rPr lang="en-US" dirty="0" smtClean="0"/>
              <a:t> mas </a:t>
            </a:r>
            <a:r>
              <a:rPr lang="en-US" dirty="0" err="1" smtClean="0"/>
              <a:t>apoyo</a:t>
            </a:r>
            <a:r>
              <a:rPr lang="en-US" dirty="0" smtClean="0"/>
              <a:t> de lo que se </a:t>
            </a:r>
            <a:r>
              <a:rPr lang="en-US" dirty="0" err="1" smtClean="0"/>
              <a:t>ofrece</a:t>
            </a:r>
            <a:r>
              <a:rPr lang="en-US" dirty="0" smtClean="0"/>
              <a:t> in la </a:t>
            </a:r>
            <a:r>
              <a:rPr lang="en-US" dirty="0" err="1" smtClean="0"/>
              <a:t>clase</a:t>
            </a:r>
            <a:r>
              <a:rPr lang="en-US" dirty="0" smtClean="0"/>
              <a:t> general.</a:t>
            </a:r>
            <a:endParaRPr lang="en-US" dirty="0"/>
          </a:p>
        </p:txBody>
      </p:sp>
      <p:pic>
        <p:nvPicPr>
          <p:cNvPr id="12" name="Picture 11" descr="C:\Users\diana villanueva\Downloads\DonnaISD Logo PNG (1).png"/>
          <p:cNvPicPr/>
          <p:nvPr/>
        </p:nvPicPr>
        <p:blipFill>
          <a:blip r:embed="rId2">
            <a:extLst>
              <a:ext uri="{28A0092B-C50C-407E-A947-70E740481C1C}">
                <a14:useLocalDpi xmlns:a14="http://schemas.microsoft.com/office/drawing/2010/main" val="0"/>
              </a:ext>
            </a:extLst>
          </a:blip>
          <a:srcRect/>
          <a:stretch>
            <a:fillRect/>
          </a:stretch>
        </p:blipFill>
        <p:spPr bwMode="auto">
          <a:xfrm>
            <a:off x="4862286" y="261257"/>
            <a:ext cx="1850299" cy="1648093"/>
          </a:xfrm>
          <a:prstGeom prst="rect">
            <a:avLst/>
          </a:prstGeom>
          <a:noFill/>
          <a:ln>
            <a:noFill/>
          </a:ln>
        </p:spPr>
      </p:pic>
      <p:pic>
        <p:nvPicPr>
          <p:cNvPr id="2" name="Picture 1" descr="Sharpen Your Workshop Routines: Conferring Best Practic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1108">
            <a:off x="431021" y="266023"/>
            <a:ext cx="3804227" cy="2309979"/>
          </a:xfrm>
          <a:prstGeom prst="rect">
            <a:avLst/>
          </a:prstGeom>
        </p:spPr>
      </p:pic>
      <p:pic>
        <p:nvPicPr>
          <p:cNvPr id="3" name="Picture 2" descr="Syrian primary school &lt;strong&gt;children&lt;/strong&gt; attending catch-up learning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79790">
            <a:off x="7336700" y="289371"/>
            <a:ext cx="4074292" cy="2358675"/>
          </a:xfrm>
          <a:prstGeom prst="rect">
            <a:avLst/>
          </a:prstGeom>
        </p:spPr>
      </p:pic>
    </p:spTree>
    <p:extLst>
      <p:ext uri="{BB962C8B-B14F-4D97-AF65-F5344CB8AC3E}">
        <p14:creationId xmlns:p14="http://schemas.microsoft.com/office/powerpoint/2010/main" val="2414145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mn-lt"/>
              </a:rPr>
              <a:t>What does “regarded as having an impairment” mean?</a:t>
            </a:r>
          </a:p>
        </p:txBody>
      </p:sp>
      <p:sp>
        <p:nvSpPr>
          <p:cNvPr id="3" name="Subtitle 2"/>
          <p:cNvSpPr>
            <a:spLocks noGrp="1"/>
          </p:cNvSpPr>
          <p:nvPr>
            <p:ph sz="half" idx="1"/>
          </p:nvPr>
        </p:nvSpPr>
        <p:spPr/>
        <p:txBody>
          <a:bodyPr>
            <a:normAutofit fontScale="70000" lnSpcReduction="20000"/>
          </a:bodyPr>
          <a:lstStyle/>
          <a:p>
            <a:pPr algn="l"/>
            <a:r>
              <a:rPr lang="en-US" sz="3600" dirty="0">
                <a:solidFill>
                  <a:schemeClr val="bg1"/>
                </a:solidFill>
              </a:rPr>
              <a:t>A student will be “regarded as” having an impairment if the school district discriminates against the student because of actual or </a:t>
            </a:r>
            <a:r>
              <a:rPr lang="en-US" sz="3600" b="1" i="1" dirty="0">
                <a:solidFill>
                  <a:schemeClr val="bg1"/>
                </a:solidFill>
              </a:rPr>
              <a:t>perceived </a:t>
            </a:r>
            <a:r>
              <a:rPr lang="en-US" sz="3600" dirty="0">
                <a:solidFill>
                  <a:schemeClr val="bg1"/>
                </a:solidFill>
              </a:rPr>
              <a:t>impairment, whether or not the impairment substantially limits or is perceived to substantially limit a major life activity.  </a:t>
            </a:r>
          </a:p>
          <a:p>
            <a:pPr algn="l"/>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spTree>
    <p:extLst>
      <p:ext uri="{BB962C8B-B14F-4D97-AF65-F5344CB8AC3E}">
        <p14:creationId xmlns:p14="http://schemas.microsoft.com/office/powerpoint/2010/main" val="3157224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073" y="275550"/>
            <a:ext cx="6311674" cy="1507067"/>
          </a:xfrm>
        </p:spPr>
        <p:txBody>
          <a:bodyPr>
            <a:normAutofit/>
          </a:bodyPr>
          <a:lstStyle/>
          <a:p>
            <a:r>
              <a:rPr lang="en-US" sz="2400" dirty="0">
                <a:solidFill>
                  <a:schemeClr val="bg1"/>
                </a:solidFill>
              </a:rPr>
              <a:t>Who </a:t>
            </a:r>
            <a:r>
              <a:rPr lang="en-US" sz="2400" dirty="0" smtClean="0">
                <a:solidFill>
                  <a:schemeClr val="bg1"/>
                </a:solidFill>
              </a:rPr>
              <a:t>makes </a:t>
            </a:r>
            <a:r>
              <a:rPr lang="en-US" sz="2400" dirty="0">
                <a:solidFill>
                  <a:schemeClr val="bg1"/>
                </a:solidFill>
              </a:rPr>
              <a:t>the final decision as to whether a student is eligible for services under Section 504?</a:t>
            </a:r>
          </a:p>
        </p:txBody>
      </p:sp>
      <p:sp>
        <p:nvSpPr>
          <p:cNvPr id="3" name="Subtitle 2"/>
          <p:cNvSpPr>
            <a:spLocks noGrp="1"/>
          </p:cNvSpPr>
          <p:nvPr>
            <p:ph sz="half" idx="1"/>
          </p:nvPr>
        </p:nvSpPr>
        <p:spPr>
          <a:xfrm>
            <a:off x="0" y="110065"/>
            <a:ext cx="4937655" cy="3615267"/>
          </a:xfrm>
        </p:spPr>
        <p:txBody>
          <a:bodyPr>
            <a:normAutofit fontScale="55000" lnSpcReduction="20000"/>
          </a:bodyPr>
          <a:lstStyle/>
          <a:p>
            <a:pPr algn="l"/>
            <a:r>
              <a:rPr lang="en-US" sz="3200" dirty="0">
                <a:solidFill>
                  <a:schemeClr val="bg1"/>
                </a:solidFill>
              </a:rPr>
              <a:t>A</a:t>
            </a:r>
            <a:r>
              <a:rPr lang="en-US" sz="3200" dirty="0" smtClean="0">
                <a:solidFill>
                  <a:schemeClr val="bg1"/>
                </a:solidFill>
              </a:rPr>
              <a:t> </a:t>
            </a:r>
            <a:r>
              <a:rPr lang="en-US" sz="3200" dirty="0">
                <a:solidFill>
                  <a:schemeClr val="bg1"/>
                </a:solidFill>
              </a:rPr>
              <a:t>group of persons, including persons knowledgeable about the meaning of the evaluation data, knowledgeable about the placement options, and knowledgeable about the student.</a:t>
            </a:r>
          </a:p>
          <a:p>
            <a:pPr algn="l"/>
            <a:r>
              <a:rPr lang="en-US" sz="3200" dirty="0" smtClean="0">
                <a:solidFill>
                  <a:schemeClr val="bg1"/>
                </a:solidFill>
              </a:rPr>
              <a:t>		Section 504 Committee</a:t>
            </a:r>
          </a:p>
          <a:p>
            <a:pPr algn="l"/>
            <a:r>
              <a:rPr lang="en-US" sz="3200" dirty="0" smtClean="0">
                <a:solidFill>
                  <a:schemeClr val="bg1"/>
                </a:solidFill>
              </a:rPr>
              <a:t>If the student qualifies, develop </a:t>
            </a:r>
            <a:r>
              <a:rPr lang="en-US" sz="3200" dirty="0">
                <a:solidFill>
                  <a:schemeClr val="bg1"/>
                </a:solidFill>
              </a:rPr>
              <a:t>a plan of accommodations and/or services.         </a:t>
            </a:r>
          </a:p>
          <a:p>
            <a:pPr algn="l"/>
            <a:r>
              <a:rPr lang="en-US" sz="3200" dirty="0">
                <a:solidFill>
                  <a:schemeClr val="bg1"/>
                </a:solidFill>
              </a:rPr>
              <a:t>The plan should cover accommodation strategies across core courses, electives and extracurricular activities. </a:t>
            </a:r>
          </a:p>
          <a:p>
            <a:pPr algn="l"/>
            <a:endParaRPr lang="en-US" sz="3200" dirty="0">
              <a:solidFill>
                <a:srgbClr val="663300"/>
              </a:solidFill>
              <a:effectLst>
                <a:outerShdw blurRad="38100" dist="38100" dir="2700000" algn="tl">
                  <a:srgbClr val="000000">
                    <a:alpha val="43137"/>
                  </a:srgbClr>
                </a:outerShdw>
              </a:effectLst>
            </a:endParaRPr>
          </a:p>
          <a:p>
            <a:pPr algn="l"/>
            <a:endParaRPr lang="en-US" dirty="0"/>
          </a:p>
        </p:txBody>
      </p:sp>
      <p:sp>
        <p:nvSpPr>
          <p:cNvPr id="4" name="Content Placeholder 3"/>
          <p:cNvSpPr>
            <a:spLocks noGrp="1"/>
          </p:cNvSpPr>
          <p:nvPr>
            <p:ph sz="half" idx="2"/>
          </p:nvPr>
        </p:nvSpPr>
        <p:spPr>
          <a:xfrm>
            <a:off x="7120576" y="2379133"/>
            <a:ext cx="4934479" cy="3615266"/>
          </a:xfrm>
        </p:spPr>
        <p:txBody>
          <a:bodyPr>
            <a:noAutofit/>
          </a:bodyPr>
          <a:lstStyle/>
          <a:p>
            <a:r>
              <a:rPr lang="es-ES" sz="1800" dirty="0" smtClean="0"/>
              <a:t>Para </a:t>
            </a:r>
            <a:r>
              <a:rPr lang="es-ES" sz="1800" dirty="0"/>
              <a:t>determinar la elegibilidad para las adaptaciones o los servicios de la Sección 504, el niño debe ser evaluado por un equipo de individuos que están familiarizados con el niño y tienen conocimiento acerca de su discapacidad. </a:t>
            </a:r>
            <a:endParaRPr lang="es-ES" sz="1800" dirty="0" smtClean="0"/>
          </a:p>
          <a:p>
            <a:r>
              <a:rPr lang="en-US" sz="1800" dirty="0" err="1"/>
              <a:t>Comite</a:t>
            </a:r>
            <a:r>
              <a:rPr lang="en-US" sz="1800" dirty="0"/>
              <a:t> 504 </a:t>
            </a:r>
            <a:endParaRPr lang="es-ES" sz="1800" dirty="0"/>
          </a:p>
          <a:p>
            <a:r>
              <a:rPr lang="es-ES" sz="1800" dirty="0" smtClean="0"/>
              <a:t>Los </a:t>
            </a:r>
            <a:r>
              <a:rPr lang="es-ES" sz="1800" dirty="0"/>
              <a:t>resultados serán compartidos en una reunión del equipo en la que usted está involucrado. </a:t>
            </a:r>
            <a:endParaRPr lang="es-ES" sz="1800" dirty="0" smtClean="0"/>
          </a:p>
          <a:p>
            <a:r>
              <a:rPr lang="es-ES" sz="1800" dirty="0" smtClean="0"/>
              <a:t>Si es estudiante </a:t>
            </a:r>
            <a:r>
              <a:rPr lang="es-ES" sz="1800" dirty="0" err="1" smtClean="0"/>
              <a:t>clifica</a:t>
            </a:r>
            <a:r>
              <a:rPr lang="es-ES" sz="1800" dirty="0" smtClean="0"/>
              <a:t> un plan será creado. El plan debe de cubrir adaptaciones  en recursos, electivos, y actividades extra curricular.</a:t>
            </a:r>
          </a:p>
        </p:txBody>
      </p:sp>
      <p:pic>
        <p:nvPicPr>
          <p:cNvPr id="5" name="Picture 4" descr="Problem Solving | Guy Harris: The Recovering Engine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600" y="3306617"/>
            <a:ext cx="4631218" cy="3121891"/>
          </a:xfrm>
          <a:prstGeom prst="rect">
            <a:avLst/>
          </a:prstGeom>
        </p:spPr>
      </p:pic>
    </p:spTree>
    <p:extLst>
      <p:ext uri="{BB962C8B-B14F-4D97-AF65-F5344CB8AC3E}">
        <p14:creationId xmlns:p14="http://schemas.microsoft.com/office/powerpoint/2010/main" val="174506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a:t>
            </a:r>
            <a:endParaRPr lang="en-US" dirty="0"/>
          </a:p>
        </p:txBody>
      </p:sp>
      <p:sp>
        <p:nvSpPr>
          <p:cNvPr id="3" name="Subtitle 2"/>
          <p:cNvSpPr>
            <a:spLocks noGrp="1"/>
          </p:cNvSpPr>
          <p:nvPr>
            <p:ph sz="half" idx="1"/>
          </p:nvPr>
        </p:nvSpPr>
        <p:spPr/>
        <p:txBody>
          <a:bodyPr>
            <a:normAutofit fontScale="25000" lnSpcReduction="20000"/>
          </a:bodyPr>
          <a:lstStyle/>
          <a:p>
            <a:pPr algn="l"/>
            <a:r>
              <a:rPr lang="en-US" sz="7200" dirty="0" smtClean="0"/>
              <a:t>If </a:t>
            </a:r>
            <a:r>
              <a:rPr lang="en-US" sz="7200" dirty="0"/>
              <a:t>in practice the accommodations are not conducive to the specific learning environment, work with the Section 504 coordinator, student, and parent to revise and arrive at reasonable and necessary accommodations that can be implemented.  </a:t>
            </a:r>
            <a:endParaRPr lang="en-US" sz="7200" dirty="0" smtClean="0"/>
          </a:p>
          <a:p>
            <a:pPr algn="l"/>
            <a:r>
              <a:rPr lang="en-US" sz="7200" dirty="0" smtClean="0"/>
              <a:t>Examples:</a:t>
            </a:r>
          </a:p>
          <a:p>
            <a:pPr algn="l"/>
            <a:r>
              <a:rPr lang="en-US" sz="7200" dirty="0" smtClean="0"/>
              <a:t>Extra time</a:t>
            </a:r>
          </a:p>
          <a:p>
            <a:pPr algn="l"/>
            <a:r>
              <a:rPr lang="en-US" sz="7200" dirty="0" smtClean="0"/>
              <a:t>Assigned seating</a:t>
            </a:r>
          </a:p>
          <a:p>
            <a:pPr algn="l"/>
            <a:r>
              <a:rPr lang="en-US" sz="7200" dirty="0" smtClean="0"/>
              <a:t>Peer tutoring</a:t>
            </a:r>
          </a:p>
          <a:p>
            <a:pPr algn="l"/>
            <a:r>
              <a:rPr lang="en-US" sz="7200" dirty="0" smtClean="0"/>
              <a:t>Use of organizers</a:t>
            </a:r>
          </a:p>
          <a:p>
            <a:pPr algn="l"/>
            <a:r>
              <a:rPr lang="en-US" sz="7200" dirty="0" smtClean="0"/>
              <a:t>Small group</a:t>
            </a:r>
            <a:endParaRPr lang="en-US" sz="7200" dirty="0"/>
          </a:p>
          <a:p>
            <a:pPr algn="l"/>
            <a:endParaRPr lang="en-US" sz="3600" dirty="0" smtClean="0"/>
          </a:p>
          <a:p>
            <a:pPr algn="l"/>
            <a:endParaRPr lang="en-US" sz="3600" dirty="0"/>
          </a:p>
        </p:txBody>
      </p:sp>
      <p:sp>
        <p:nvSpPr>
          <p:cNvPr id="4" name="Content Placeholder 3"/>
          <p:cNvSpPr>
            <a:spLocks noGrp="1"/>
          </p:cNvSpPr>
          <p:nvPr>
            <p:ph sz="half" idx="2"/>
          </p:nvPr>
        </p:nvSpPr>
        <p:spPr>
          <a:xfrm>
            <a:off x="7257521" y="979053"/>
            <a:ext cx="4934479" cy="3615266"/>
          </a:xfrm>
        </p:spPr>
        <p:txBody>
          <a:bodyPr>
            <a:noAutofit/>
          </a:bodyPr>
          <a:lstStyle/>
          <a:p>
            <a:r>
              <a:rPr lang="en-US" sz="1800" dirty="0" smtClean="0"/>
              <a:t>Si las </a:t>
            </a:r>
            <a:r>
              <a:rPr lang="en-US" sz="1800" dirty="0" err="1" smtClean="0"/>
              <a:t>adaptaciones</a:t>
            </a:r>
            <a:r>
              <a:rPr lang="en-US" sz="1800" dirty="0" smtClean="0"/>
              <a:t>  no son </a:t>
            </a:r>
            <a:r>
              <a:rPr lang="en-US" sz="1800" dirty="0" err="1" smtClean="0"/>
              <a:t>conducibles</a:t>
            </a:r>
            <a:r>
              <a:rPr lang="en-US" sz="1800" dirty="0" smtClean="0"/>
              <a:t>, </a:t>
            </a:r>
            <a:r>
              <a:rPr lang="en-US" sz="1800" dirty="0" err="1" smtClean="0"/>
              <a:t>es</a:t>
            </a:r>
            <a:r>
              <a:rPr lang="en-US" sz="1800" dirty="0" smtClean="0"/>
              <a:t> </a:t>
            </a:r>
            <a:r>
              <a:rPr lang="en-US" sz="1800" dirty="0" err="1" smtClean="0"/>
              <a:t>importante</a:t>
            </a:r>
            <a:r>
              <a:rPr lang="en-US" sz="1800" dirty="0" smtClean="0"/>
              <a:t> </a:t>
            </a:r>
            <a:r>
              <a:rPr lang="en-US" sz="1800" dirty="0" err="1" smtClean="0"/>
              <a:t>comunicar</a:t>
            </a:r>
            <a:r>
              <a:rPr lang="en-US" sz="1800" dirty="0" smtClean="0"/>
              <a:t> con la </a:t>
            </a:r>
            <a:r>
              <a:rPr lang="en-US" sz="1800" dirty="0" err="1" smtClean="0"/>
              <a:t>escuela</a:t>
            </a:r>
            <a:r>
              <a:rPr lang="en-US" sz="1800" dirty="0" smtClean="0"/>
              <a:t>.</a:t>
            </a:r>
          </a:p>
          <a:p>
            <a:r>
              <a:rPr lang="en-US" sz="1800" dirty="0" smtClean="0"/>
              <a:t>EJEMPLOS </a:t>
            </a:r>
            <a:r>
              <a:rPr lang="en-US" sz="1800" dirty="0"/>
              <a:t>DE </a:t>
            </a:r>
            <a:r>
              <a:rPr lang="en-US" sz="1800" dirty="0" smtClean="0"/>
              <a:t>ADAPTACIONES</a:t>
            </a:r>
            <a:endParaRPr lang="es-ES" sz="1800" dirty="0" smtClean="0"/>
          </a:p>
          <a:p>
            <a:r>
              <a:rPr lang="es-ES" sz="1800" dirty="0" smtClean="0"/>
              <a:t>● </a:t>
            </a:r>
            <a:r>
              <a:rPr lang="es-ES" sz="1800" dirty="0"/>
              <a:t>Modificar los trabajos y </a:t>
            </a:r>
            <a:r>
              <a:rPr lang="es-ES" sz="1800" dirty="0" smtClean="0"/>
              <a:t>exámenes</a:t>
            </a:r>
          </a:p>
          <a:p>
            <a:r>
              <a:rPr lang="es-ES" sz="1800" dirty="0" smtClean="0"/>
              <a:t>. </a:t>
            </a:r>
            <a:r>
              <a:rPr lang="es-ES" sz="1800" dirty="0"/>
              <a:t>● Extender el tiempo para las tareas y las </a:t>
            </a:r>
            <a:r>
              <a:rPr lang="es-ES" sz="1800" dirty="0" smtClean="0"/>
              <a:t>pruebas</a:t>
            </a:r>
          </a:p>
          <a:p>
            <a:r>
              <a:rPr lang="es-ES" sz="1800" dirty="0" smtClean="0"/>
              <a:t>. ● </a:t>
            </a:r>
            <a:r>
              <a:rPr lang="es-ES" sz="1800" dirty="0"/>
              <a:t>Proporcionar un compañero de tutor/ayudante</a:t>
            </a:r>
            <a:r>
              <a:rPr lang="es-ES" sz="1800" dirty="0" smtClean="0"/>
              <a:t>.</a:t>
            </a:r>
          </a:p>
          <a:p>
            <a:r>
              <a:rPr lang="es-ES" sz="1800" dirty="0" smtClean="0"/>
              <a:t> </a:t>
            </a:r>
            <a:r>
              <a:rPr lang="es-ES" sz="1800" dirty="0"/>
              <a:t>● Proporcionar asesoramiento escolar. </a:t>
            </a:r>
            <a:endParaRPr lang="es-ES" sz="1800" dirty="0" smtClean="0"/>
          </a:p>
          <a:p>
            <a:r>
              <a:rPr lang="es-ES" sz="1800" dirty="0" smtClean="0"/>
              <a:t>● </a:t>
            </a:r>
            <a:r>
              <a:rPr lang="es-ES" sz="1800" dirty="0"/>
              <a:t>Hacer que el estudiante use un organizador: enseñar habilidades de organización</a:t>
            </a:r>
            <a:r>
              <a:rPr lang="es-ES" sz="1800" dirty="0" smtClean="0"/>
              <a:t>.</a:t>
            </a:r>
          </a:p>
          <a:p>
            <a:r>
              <a:rPr lang="es-ES" sz="1800" dirty="0" smtClean="0"/>
              <a:t> </a:t>
            </a:r>
            <a:r>
              <a:rPr lang="es-ES" sz="1800" dirty="0"/>
              <a:t>● Proporcionar una ubicación preferencial. </a:t>
            </a:r>
            <a:endParaRPr lang="es-ES" sz="1800" dirty="0" smtClean="0"/>
          </a:p>
        </p:txBody>
      </p:sp>
      <p:pic>
        <p:nvPicPr>
          <p:cNvPr id="5" name="Picture 4" descr="IRIS | Page 6: Engaging Team Memb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085" y="1812636"/>
            <a:ext cx="4022436" cy="3048000"/>
          </a:xfrm>
          <a:prstGeom prst="rect">
            <a:avLst/>
          </a:prstGeom>
        </p:spPr>
      </p:pic>
    </p:spTree>
    <p:extLst>
      <p:ext uri="{BB962C8B-B14F-4D97-AF65-F5344CB8AC3E}">
        <p14:creationId xmlns:p14="http://schemas.microsoft.com/office/powerpoint/2010/main" val="1094107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001490"/>
          </a:xfrm>
        </p:spPr>
        <p:txBody>
          <a:bodyPr/>
          <a:lstStyle/>
          <a:p>
            <a:r>
              <a:rPr lang="en-US" dirty="0" smtClean="0"/>
              <a:t>Do Not Forget…</a:t>
            </a:r>
            <a:endParaRPr lang="en-US" dirty="0"/>
          </a:p>
        </p:txBody>
      </p:sp>
      <p:sp>
        <p:nvSpPr>
          <p:cNvPr id="3" name="Subtitle 2"/>
          <p:cNvSpPr>
            <a:spLocks noGrp="1"/>
          </p:cNvSpPr>
          <p:nvPr>
            <p:ph sz="half" idx="1"/>
          </p:nvPr>
        </p:nvSpPr>
        <p:spPr>
          <a:xfrm>
            <a:off x="442746" y="679528"/>
            <a:ext cx="4937655" cy="3615267"/>
          </a:xfrm>
        </p:spPr>
        <p:txBody>
          <a:bodyPr>
            <a:noAutofit/>
          </a:bodyPr>
          <a:lstStyle/>
          <a:p>
            <a:pPr marL="514350" indent="-514350" algn="l">
              <a:buAutoNum type="arabicPeriod"/>
            </a:pPr>
            <a:r>
              <a:rPr lang="en-US" dirty="0" smtClean="0"/>
              <a:t>Extracurricular </a:t>
            </a:r>
            <a:r>
              <a:rPr lang="en-US" dirty="0"/>
              <a:t>activities </a:t>
            </a:r>
          </a:p>
          <a:p>
            <a:pPr marL="514350" indent="-514350" algn="l">
              <a:buAutoNum type="arabicPeriod"/>
            </a:pPr>
            <a:r>
              <a:rPr lang="en-US" dirty="0"/>
              <a:t>Field trips</a:t>
            </a:r>
          </a:p>
          <a:p>
            <a:pPr marL="514350" indent="-514350" algn="l">
              <a:buAutoNum type="arabicPeriod"/>
            </a:pPr>
            <a:r>
              <a:rPr lang="en-US" dirty="0"/>
              <a:t>Transportation</a:t>
            </a:r>
          </a:p>
          <a:p>
            <a:pPr marL="514350" indent="-514350" algn="l">
              <a:buAutoNum type="arabicPeriod"/>
            </a:pPr>
            <a:r>
              <a:rPr lang="en-US" dirty="0"/>
              <a:t>School-sponsored afterschool </a:t>
            </a:r>
            <a:r>
              <a:rPr lang="en-US" dirty="0" smtClean="0"/>
              <a:t>programs</a:t>
            </a:r>
            <a:endParaRPr lang="en-US" dirty="0"/>
          </a:p>
          <a:p>
            <a:pPr marL="514350" indent="-514350" algn="l">
              <a:buAutoNum type="arabicPeriod"/>
            </a:pPr>
            <a:r>
              <a:rPr lang="en-US" dirty="0"/>
              <a:t>Health </a:t>
            </a:r>
            <a:r>
              <a:rPr lang="en-US" dirty="0" smtClean="0"/>
              <a:t>plans</a:t>
            </a:r>
            <a:endParaRPr lang="en-US" dirty="0"/>
          </a:p>
        </p:txBody>
      </p:sp>
      <p:sp>
        <p:nvSpPr>
          <p:cNvPr id="4" name="Content Placeholder 3"/>
          <p:cNvSpPr>
            <a:spLocks noGrp="1"/>
          </p:cNvSpPr>
          <p:nvPr>
            <p:ph sz="half" idx="2"/>
          </p:nvPr>
        </p:nvSpPr>
        <p:spPr>
          <a:xfrm>
            <a:off x="7098608" y="0"/>
            <a:ext cx="4934479" cy="3615266"/>
          </a:xfrm>
        </p:spPr>
        <p:txBody>
          <a:bodyPr/>
          <a:lstStyle/>
          <a:p>
            <a:r>
              <a:rPr lang="en-US" dirty="0" smtClean="0"/>
              <a:t>No </a:t>
            </a:r>
            <a:r>
              <a:rPr lang="en-US" dirty="0" err="1" smtClean="0"/>
              <a:t>Olvidar</a:t>
            </a:r>
            <a:r>
              <a:rPr lang="en-US" dirty="0" smtClean="0"/>
              <a:t>…</a:t>
            </a:r>
          </a:p>
          <a:p>
            <a:r>
              <a:rPr lang="en-US" dirty="0" smtClean="0"/>
              <a:t>1. </a:t>
            </a:r>
            <a:r>
              <a:rPr lang="en-US" dirty="0" err="1" smtClean="0"/>
              <a:t>actividades</a:t>
            </a:r>
            <a:r>
              <a:rPr lang="en-US" dirty="0" smtClean="0"/>
              <a:t> extra </a:t>
            </a:r>
            <a:r>
              <a:rPr lang="en-US" dirty="0" err="1" smtClean="0"/>
              <a:t>curiucular</a:t>
            </a:r>
            <a:endParaRPr lang="en-US" dirty="0" smtClean="0"/>
          </a:p>
          <a:p>
            <a:r>
              <a:rPr lang="en-US" dirty="0" smtClean="0"/>
              <a:t>2. </a:t>
            </a:r>
            <a:r>
              <a:rPr lang="en-US" dirty="0" err="1" smtClean="0"/>
              <a:t>viajes</a:t>
            </a:r>
            <a:r>
              <a:rPr lang="en-US" dirty="0" smtClean="0"/>
              <a:t> </a:t>
            </a:r>
            <a:r>
              <a:rPr lang="en-US" dirty="0" err="1" smtClean="0"/>
              <a:t>escolares</a:t>
            </a:r>
            <a:endParaRPr lang="en-US" dirty="0" smtClean="0"/>
          </a:p>
          <a:p>
            <a:r>
              <a:rPr lang="en-US" dirty="0" smtClean="0"/>
              <a:t>3. </a:t>
            </a:r>
            <a:r>
              <a:rPr lang="en-US" dirty="0" err="1" smtClean="0"/>
              <a:t>transportacion</a:t>
            </a:r>
            <a:endParaRPr lang="en-US" dirty="0" smtClean="0"/>
          </a:p>
          <a:p>
            <a:r>
              <a:rPr lang="en-US" dirty="0" smtClean="0"/>
              <a:t>4. </a:t>
            </a:r>
            <a:r>
              <a:rPr lang="en-US" dirty="0" err="1" smtClean="0"/>
              <a:t>programas</a:t>
            </a:r>
            <a:r>
              <a:rPr lang="en-US" dirty="0" smtClean="0"/>
              <a:t> de </a:t>
            </a:r>
            <a:r>
              <a:rPr lang="en-US" dirty="0" err="1" smtClean="0"/>
              <a:t>escuela</a:t>
            </a:r>
            <a:r>
              <a:rPr lang="en-US" dirty="0" smtClean="0"/>
              <a:t> </a:t>
            </a:r>
            <a:r>
              <a:rPr lang="en-US" dirty="0" err="1" smtClean="0"/>
              <a:t>depues</a:t>
            </a:r>
            <a:r>
              <a:rPr lang="en-US" dirty="0" smtClean="0"/>
              <a:t> de </a:t>
            </a:r>
            <a:r>
              <a:rPr lang="en-US" dirty="0" err="1" smtClean="0"/>
              <a:t>clase</a:t>
            </a:r>
            <a:endParaRPr lang="en-US" dirty="0" smtClean="0"/>
          </a:p>
          <a:p>
            <a:r>
              <a:rPr lang="en-US" dirty="0" smtClean="0"/>
              <a:t>5. planes de </a:t>
            </a:r>
            <a:r>
              <a:rPr lang="en-US" dirty="0" err="1" smtClean="0"/>
              <a:t>salud</a:t>
            </a:r>
            <a:endParaRPr lang="en-US" dirty="0"/>
          </a:p>
        </p:txBody>
      </p:sp>
      <p:pic>
        <p:nvPicPr>
          <p:cNvPr id="5" name="Picture 4" descr="&lt;strong&gt;Schoolbus&lt;/strong&gt; &lt;strong&gt;School&lt;/strong&gt; Education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09" y="3101109"/>
            <a:ext cx="9144000" cy="4572000"/>
          </a:xfrm>
          <a:prstGeom prst="rect">
            <a:avLst/>
          </a:prstGeom>
        </p:spPr>
      </p:pic>
    </p:spTree>
    <p:extLst>
      <p:ext uri="{BB962C8B-B14F-4D97-AF65-F5344CB8AC3E}">
        <p14:creationId xmlns:p14="http://schemas.microsoft.com/office/powerpoint/2010/main" val="106451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IHP</a:t>
            </a:r>
          </a:p>
        </p:txBody>
      </p:sp>
      <p:sp>
        <p:nvSpPr>
          <p:cNvPr id="3" name="Subtitle 2"/>
          <p:cNvSpPr>
            <a:spLocks noGrp="1"/>
          </p:cNvSpPr>
          <p:nvPr>
            <p:ph sz="half" idx="1"/>
          </p:nvPr>
        </p:nvSpPr>
        <p:spPr/>
        <p:txBody>
          <a:bodyPr>
            <a:normAutofit fontScale="77500" lnSpcReduction="20000"/>
          </a:bodyPr>
          <a:lstStyle/>
          <a:p>
            <a:pPr algn="l"/>
            <a:r>
              <a:rPr lang="en-US" sz="3600" dirty="0"/>
              <a:t>The individualized health care plan is developed by the school nurse in consultation with the health care provider, student, and parent/guardian and is a foundation for addressing the health needs of students</a:t>
            </a:r>
            <a:r>
              <a:rPr lang="en-US" sz="3600" dirty="0" smtClean="0"/>
              <a:t>.</a:t>
            </a:r>
          </a:p>
          <a:p>
            <a:pPr algn="l"/>
            <a:endParaRPr lang="en-US" dirty="0"/>
          </a:p>
          <a:p>
            <a:pPr algn="l"/>
            <a:endParaRPr lang="en-US" dirty="0"/>
          </a:p>
        </p:txBody>
      </p:sp>
      <p:sp>
        <p:nvSpPr>
          <p:cNvPr id="4" name="Content Placeholder 3"/>
          <p:cNvSpPr>
            <a:spLocks noGrp="1"/>
          </p:cNvSpPr>
          <p:nvPr>
            <p:ph sz="half" idx="2"/>
          </p:nvPr>
        </p:nvSpPr>
        <p:spPr>
          <a:xfrm>
            <a:off x="6934970" y="-330199"/>
            <a:ext cx="4934479" cy="3615266"/>
          </a:xfrm>
        </p:spPr>
        <p:txBody>
          <a:bodyPr>
            <a:noAutofit/>
          </a:bodyPr>
          <a:lstStyle/>
          <a:p>
            <a:r>
              <a:rPr lang="en-US" sz="1800" dirty="0" smtClean="0"/>
              <a:t>El plan Individual de </a:t>
            </a:r>
            <a:r>
              <a:rPr lang="en-US" sz="1800" dirty="0" err="1" smtClean="0"/>
              <a:t>Salud</a:t>
            </a:r>
            <a:r>
              <a:rPr lang="en-US" sz="1800" dirty="0" smtClean="0"/>
              <a:t> </a:t>
            </a:r>
            <a:r>
              <a:rPr lang="en-US" sz="1800" dirty="0" err="1" smtClean="0"/>
              <a:t>es</a:t>
            </a:r>
            <a:r>
              <a:rPr lang="en-US" sz="1800" dirty="0" smtClean="0"/>
              <a:t> </a:t>
            </a:r>
            <a:r>
              <a:rPr lang="en-US" sz="1800" dirty="0" err="1" smtClean="0"/>
              <a:t>desarollado</a:t>
            </a:r>
            <a:r>
              <a:rPr lang="en-US" sz="1800" dirty="0" smtClean="0"/>
              <a:t> </a:t>
            </a:r>
            <a:r>
              <a:rPr lang="en-US" sz="1800" dirty="0" err="1" smtClean="0"/>
              <a:t>por</a:t>
            </a:r>
            <a:r>
              <a:rPr lang="en-US" sz="1800" dirty="0" smtClean="0"/>
              <a:t> la </a:t>
            </a:r>
            <a:r>
              <a:rPr lang="en-US" sz="1800" dirty="0" err="1" smtClean="0"/>
              <a:t>enfermera</a:t>
            </a:r>
            <a:r>
              <a:rPr lang="en-US" sz="1800" dirty="0" smtClean="0"/>
              <a:t> </a:t>
            </a:r>
            <a:r>
              <a:rPr lang="en-US" sz="1800" dirty="0" err="1" smtClean="0"/>
              <a:t>en</a:t>
            </a:r>
            <a:r>
              <a:rPr lang="en-US" sz="1800" dirty="0" smtClean="0"/>
              <a:t> </a:t>
            </a:r>
            <a:r>
              <a:rPr lang="en-US" sz="1800" dirty="0" err="1" smtClean="0"/>
              <a:t>consultacion</a:t>
            </a:r>
            <a:r>
              <a:rPr lang="en-US" sz="1800" dirty="0" smtClean="0"/>
              <a:t> con el doctor medico, </a:t>
            </a:r>
            <a:r>
              <a:rPr lang="en-US" sz="1800" dirty="0" err="1" smtClean="0"/>
              <a:t>estudiante</a:t>
            </a:r>
            <a:r>
              <a:rPr lang="en-US" sz="1800" dirty="0" smtClean="0"/>
              <a:t>, y padre para </a:t>
            </a:r>
            <a:r>
              <a:rPr lang="en-US" sz="1800" dirty="0" err="1" smtClean="0"/>
              <a:t>dirigir</a:t>
            </a:r>
            <a:r>
              <a:rPr lang="en-US" sz="1800" dirty="0" smtClean="0"/>
              <a:t> las </a:t>
            </a:r>
            <a:r>
              <a:rPr lang="en-US" sz="1800" dirty="0" err="1" smtClean="0"/>
              <a:t>necesidades</a:t>
            </a:r>
            <a:r>
              <a:rPr lang="en-US" sz="1800" dirty="0" smtClean="0"/>
              <a:t> de </a:t>
            </a:r>
            <a:r>
              <a:rPr lang="en-US" sz="1800" dirty="0" err="1" smtClean="0"/>
              <a:t>salud</a:t>
            </a:r>
            <a:r>
              <a:rPr lang="en-US" sz="1800" dirty="0" smtClean="0"/>
              <a:t> del </a:t>
            </a:r>
            <a:r>
              <a:rPr lang="en-US" sz="1800" dirty="0" err="1" smtClean="0"/>
              <a:t>estudiante</a:t>
            </a:r>
            <a:endParaRPr lang="en-US" sz="1800" dirty="0"/>
          </a:p>
        </p:txBody>
      </p:sp>
      <p:pic>
        <p:nvPicPr>
          <p:cNvPr id="6" name="Picture 5" descr="School &lt;strong&gt;nurses&lt;/strong&gt;, stretched thin, focus on critical car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955" y="2493433"/>
            <a:ext cx="5929494" cy="3902364"/>
          </a:xfrm>
          <a:prstGeom prst="rect">
            <a:avLst/>
          </a:prstGeom>
        </p:spPr>
      </p:pic>
    </p:spTree>
    <p:extLst>
      <p:ext uri="{BB962C8B-B14F-4D97-AF65-F5344CB8AC3E}">
        <p14:creationId xmlns:p14="http://schemas.microsoft.com/office/powerpoint/2010/main" val="367824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285" y="5659967"/>
            <a:ext cx="8534400" cy="1507067"/>
          </a:xfrm>
        </p:spPr>
        <p:txBody>
          <a:bodyPr/>
          <a:lstStyle/>
          <a:p>
            <a:r>
              <a:rPr lang="en-US" dirty="0" smtClean="0"/>
              <a:t>Parent Responsibilities</a:t>
            </a:r>
            <a:endParaRPr lang="en-US" dirty="0"/>
          </a:p>
        </p:txBody>
      </p:sp>
      <p:sp>
        <p:nvSpPr>
          <p:cNvPr id="3" name="Content Placeholder 2"/>
          <p:cNvSpPr>
            <a:spLocks noGrp="1"/>
          </p:cNvSpPr>
          <p:nvPr>
            <p:ph sz="half" idx="1"/>
          </p:nvPr>
        </p:nvSpPr>
        <p:spPr>
          <a:xfrm>
            <a:off x="157738" y="-154708"/>
            <a:ext cx="6095280" cy="2824018"/>
          </a:xfrm>
        </p:spPr>
        <p:txBody>
          <a:bodyPr>
            <a:normAutofit fontScale="77500" lnSpcReduction="20000"/>
          </a:bodyPr>
          <a:lstStyle/>
          <a:p>
            <a:r>
              <a:rPr lang="en-US" dirty="0" smtClean="0"/>
              <a:t>1. Share any concerns with school staff on time before concerns escalate.</a:t>
            </a:r>
          </a:p>
          <a:p>
            <a:r>
              <a:rPr lang="en-US" dirty="0" smtClean="0"/>
              <a:t>2. Participate in 504 meetings.</a:t>
            </a:r>
          </a:p>
          <a:p>
            <a:r>
              <a:rPr lang="en-US" dirty="0" smtClean="0"/>
              <a:t>3. Motivate your child to  be engaged in school and make an effort.</a:t>
            </a:r>
          </a:p>
          <a:p>
            <a:r>
              <a:rPr lang="en-US" dirty="0" smtClean="0"/>
              <a:t>4. Work with your child during transition to post secondary education. Counselors can offer links and other resources to help students during this transition.</a:t>
            </a:r>
            <a:endParaRPr lang="en-US" dirty="0"/>
          </a:p>
        </p:txBody>
      </p:sp>
      <p:sp>
        <p:nvSpPr>
          <p:cNvPr id="4" name="Content Placeholder 3"/>
          <p:cNvSpPr>
            <a:spLocks noGrp="1"/>
          </p:cNvSpPr>
          <p:nvPr>
            <p:ph sz="half" idx="2"/>
          </p:nvPr>
        </p:nvSpPr>
        <p:spPr>
          <a:xfrm>
            <a:off x="7257521" y="85438"/>
            <a:ext cx="4934479" cy="3615266"/>
          </a:xfrm>
        </p:spPr>
        <p:txBody>
          <a:bodyPr>
            <a:normAutofit fontScale="77500" lnSpcReduction="20000"/>
          </a:bodyPr>
          <a:lstStyle/>
          <a:p>
            <a:r>
              <a:rPr lang="es-ES" dirty="0"/>
              <a:t>¿Cuáles son las responsabilidades de los padres? </a:t>
            </a:r>
          </a:p>
          <a:p>
            <a:r>
              <a:rPr lang="es-ES" dirty="0" smtClean="0"/>
              <a:t>1</a:t>
            </a:r>
            <a:r>
              <a:rPr lang="es-ES" dirty="0"/>
              <a:t>. Compartir sus preocupaciones a tiempo con la escuela antes de que se vuelvan problemas mayores</a:t>
            </a:r>
            <a:r>
              <a:rPr lang="es-ES" dirty="0" smtClean="0"/>
              <a:t>.</a:t>
            </a:r>
          </a:p>
          <a:p>
            <a:r>
              <a:rPr lang="es-ES" dirty="0" smtClean="0"/>
              <a:t> </a:t>
            </a:r>
            <a:r>
              <a:rPr lang="es-ES" dirty="0"/>
              <a:t>2. Estar involucrado en las reuniones de la Sección 504 que tengan que ver con su hijo</a:t>
            </a:r>
            <a:r>
              <a:rPr lang="es-ES" dirty="0" smtClean="0"/>
              <a:t>.</a:t>
            </a:r>
          </a:p>
          <a:p>
            <a:r>
              <a:rPr lang="es-ES" dirty="0" smtClean="0"/>
              <a:t> </a:t>
            </a:r>
            <a:r>
              <a:rPr lang="es-ES" dirty="0"/>
              <a:t>3. Animar a su hijo a cooperar con el personal de la escuela y a dar su mayor esfuerzo</a:t>
            </a:r>
            <a:r>
              <a:rPr lang="es-ES" dirty="0" smtClean="0"/>
              <a:t>.</a:t>
            </a:r>
          </a:p>
          <a:p>
            <a:r>
              <a:rPr lang="es-ES" dirty="0" smtClean="0"/>
              <a:t> </a:t>
            </a:r>
            <a:r>
              <a:rPr lang="es-ES" dirty="0"/>
              <a:t>4. </a:t>
            </a:r>
            <a:r>
              <a:rPr lang="es-ES" dirty="0" smtClean="0"/>
              <a:t>Trabajar </a:t>
            </a:r>
            <a:r>
              <a:rPr lang="es-ES" dirty="0"/>
              <a:t>junto a su hijo en la transición de la educación postsecundaria. Los consejeros </a:t>
            </a:r>
            <a:r>
              <a:rPr lang="es-ES" dirty="0" smtClean="0"/>
              <a:t> </a:t>
            </a:r>
            <a:r>
              <a:rPr lang="es-ES" dirty="0"/>
              <a:t>pueden ofrecerles links/panfletos con recursos </a:t>
            </a:r>
            <a:r>
              <a:rPr lang="es-ES" dirty="0" smtClean="0"/>
              <a:t>para ayudar el estudiante durante la transición.</a:t>
            </a:r>
            <a:endParaRPr lang="en-US" dirty="0"/>
          </a:p>
        </p:txBody>
      </p:sp>
      <p:pic>
        <p:nvPicPr>
          <p:cNvPr id="5" name="Picture 4" descr="Parenting for a Digital Future – Digital imaginaries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35" y="2569201"/>
            <a:ext cx="6381750" cy="3190875"/>
          </a:xfrm>
          <a:prstGeom prst="rect">
            <a:avLst/>
          </a:prstGeom>
        </p:spPr>
      </p:pic>
    </p:spTree>
    <p:extLst>
      <p:ext uri="{BB962C8B-B14F-4D97-AF65-F5344CB8AC3E}">
        <p14:creationId xmlns:p14="http://schemas.microsoft.com/office/powerpoint/2010/main" val="421561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39" y="5468505"/>
            <a:ext cx="8534400" cy="1507067"/>
          </a:xfrm>
        </p:spPr>
        <p:txBody>
          <a:bodyPr/>
          <a:lstStyle/>
          <a:p>
            <a:r>
              <a:rPr lang="en-US" dirty="0" smtClean="0"/>
              <a:t>Student responsibilities</a:t>
            </a:r>
            <a:endParaRPr lang="en-US" dirty="0"/>
          </a:p>
        </p:txBody>
      </p:sp>
      <p:sp>
        <p:nvSpPr>
          <p:cNvPr id="3" name="Content Placeholder 2"/>
          <p:cNvSpPr>
            <a:spLocks noGrp="1"/>
          </p:cNvSpPr>
          <p:nvPr>
            <p:ph sz="half" idx="1"/>
          </p:nvPr>
        </p:nvSpPr>
        <p:spPr>
          <a:xfrm>
            <a:off x="0" y="497224"/>
            <a:ext cx="3562351" cy="3615267"/>
          </a:xfrm>
        </p:spPr>
        <p:txBody>
          <a:bodyPr>
            <a:normAutofit fontScale="85000" lnSpcReduction="20000"/>
          </a:bodyPr>
          <a:lstStyle/>
          <a:p>
            <a:r>
              <a:rPr lang="en-US" dirty="0" smtClean="0"/>
              <a:t>1. When appropriate, attend 504 meetings.</a:t>
            </a:r>
          </a:p>
          <a:p>
            <a:r>
              <a:rPr lang="en-US" dirty="0" smtClean="0"/>
              <a:t>2. Become familiar with student rights related to 504 and post secondary education</a:t>
            </a:r>
          </a:p>
          <a:p>
            <a:r>
              <a:rPr lang="es-ES" dirty="0"/>
              <a:t>http://www.2.ed.gov/about/offices/list/ocr/transition guide.html </a:t>
            </a:r>
          </a:p>
          <a:p>
            <a:r>
              <a:rPr lang="en-US" dirty="0" smtClean="0"/>
              <a:t>3. Do your best in school.</a:t>
            </a:r>
          </a:p>
          <a:p>
            <a:r>
              <a:rPr lang="en-US" dirty="0" smtClean="0"/>
              <a:t>4. Actively participate in the transition to post secondary education.</a:t>
            </a:r>
          </a:p>
          <a:p>
            <a:endParaRPr lang="en-US" dirty="0"/>
          </a:p>
        </p:txBody>
      </p:sp>
      <p:sp>
        <p:nvSpPr>
          <p:cNvPr id="4" name="Content Placeholder 3"/>
          <p:cNvSpPr>
            <a:spLocks noGrp="1"/>
          </p:cNvSpPr>
          <p:nvPr>
            <p:ph sz="half" idx="2"/>
          </p:nvPr>
        </p:nvSpPr>
        <p:spPr>
          <a:xfrm>
            <a:off x="8192943" y="8465"/>
            <a:ext cx="4184505" cy="6069062"/>
          </a:xfrm>
        </p:spPr>
        <p:txBody>
          <a:bodyPr>
            <a:normAutofit fontScale="85000" lnSpcReduction="20000"/>
          </a:bodyPr>
          <a:lstStyle/>
          <a:p>
            <a:r>
              <a:rPr lang="es-ES" dirty="0"/>
              <a:t>¿Cuáles son las responsabilidades del estudiante? </a:t>
            </a:r>
          </a:p>
          <a:p>
            <a:r>
              <a:rPr lang="es-ES" dirty="0" smtClean="0"/>
              <a:t>1</a:t>
            </a:r>
            <a:r>
              <a:rPr lang="es-ES" dirty="0"/>
              <a:t>. Cuando sea apropiado, estar involucrado en las reuniones de la Sección 504. </a:t>
            </a:r>
            <a:endParaRPr lang="es-ES" dirty="0" smtClean="0"/>
          </a:p>
          <a:p>
            <a:r>
              <a:rPr lang="es-ES" dirty="0" smtClean="0"/>
              <a:t>2</a:t>
            </a:r>
            <a:r>
              <a:rPr lang="es-ES" dirty="0"/>
              <a:t>. Estar familiarizado con los derechos de su Sección 504 en programas post-secundarios antes de graduarse de preparatoria. </a:t>
            </a:r>
            <a:endParaRPr lang="es-ES" dirty="0" smtClean="0"/>
          </a:p>
          <a:p>
            <a:r>
              <a:rPr lang="es-ES" dirty="0" smtClean="0"/>
              <a:t>http</a:t>
            </a:r>
            <a:r>
              <a:rPr lang="es-ES" dirty="0"/>
              <a:t>://www.2.ed.gov/about/offices/list/ocr/transition guide.html </a:t>
            </a:r>
            <a:endParaRPr lang="es-ES" dirty="0" smtClean="0"/>
          </a:p>
          <a:p>
            <a:r>
              <a:rPr lang="es-ES" dirty="0" smtClean="0"/>
              <a:t>3</a:t>
            </a:r>
            <a:r>
              <a:rPr lang="es-ES" dirty="0"/>
              <a:t>. Cooperar y dar el máximo esfuerzo en la escuela. </a:t>
            </a:r>
            <a:endParaRPr lang="es-ES" dirty="0" smtClean="0"/>
          </a:p>
          <a:p>
            <a:r>
              <a:rPr lang="es-ES" dirty="0" smtClean="0"/>
              <a:t>4</a:t>
            </a:r>
            <a:r>
              <a:rPr lang="es-ES" dirty="0"/>
              <a:t>. Participe activamente en la preparación para la educación postsecundaria.</a:t>
            </a:r>
            <a:endParaRPr lang="en-US" dirty="0"/>
          </a:p>
        </p:txBody>
      </p:sp>
      <p:pic>
        <p:nvPicPr>
          <p:cNvPr id="5" name="Picture 4" descr="&lt;strong&gt;Happy&lt;/strong&gt; female &lt;strong&gt;student&lt;/strong&gt; with backpack and notebooks smil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66" y="297487"/>
            <a:ext cx="4286250" cy="5491018"/>
          </a:xfrm>
          <a:prstGeom prst="rect">
            <a:avLst/>
          </a:prstGeom>
        </p:spPr>
      </p:pic>
    </p:spTree>
    <p:extLst>
      <p:ext uri="{BB962C8B-B14F-4D97-AF65-F5344CB8AC3E}">
        <p14:creationId xmlns:p14="http://schemas.microsoft.com/office/powerpoint/2010/main" val="1478159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2866" y="135146"/>
            <a:ext cx="4198256" cy="2262781"/>
          </a:xfrm>
        </p:spPr>
        <p:txBody>
          <a:bodyPr/>
          <a:lstStyle/>
          <a:p>
            <a:r>
              <a:rPr lang="en-US" dirty="0"/>
              <a:t>Dyslexia</a:t>
            </a:r>
          </a:p>
        </p:txBody>
      </p:sp>
      <p:pic>
        <p:nvPicPr>
          <p:cNvPr id="4" name="Picture 3" descr="The Magic of Words – A Short Story – Jamieson Wol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5986" cy="6858000"/>
          </a:xfrm>
          <a:prstGeom prst="rect">
            <a:avLst/>
          </a:prstGeom>
          <a:noFill/>
          <a:ln>
            <a:noFill/>
          </a:ln>
        </p:spPr>
      </p:pic>
    </p:spTree>
    <p:extLst>
      <p:ext uri="{BB962C8B-B14F-4D97-AF65-F5344CB8AC3E}">
        <p14:creationId xmlns:p14="http://schemas.microsoft.com/office/powerpoint/2010/main" val="1890740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184074"/>
            <a:ext cx="4497388" cy="2207490"/>
          </a:xfrm>
        </p:spPr>
        <p:txBody>
          <a:bodyPr/>
          <a:lstStyle/>
          <a:p>
            <a:r>
              <a:rPr lang="en-US" dirty="0" smtClean="0"/>
              <a:t>What is Dyslexia?</a:t>
            </a:r>
            <a:endParaRPr lang="en-US" dirty="0"/>
          </a:p>
        </p:txBody>
      </p:sp>
      <p:sp>
        <p:nvSpPr>
          <p:cNvPr id="3" name="Subtitle 2"/>
          <p:cNvSpPr>
            <a:spLocks noGrp="1"/>
          </p:cNvSpPr>
          <p:nvPr>
            <p:ph sz="half" idx="1"/>
          </p:nvPr>
        </p:nvSpPr>
        <p:spPr>
          <a:xfrm>
            <a:off x="397883" y="264005"/>
            <a:ext cx="4937655" cy="3615267"/>
          </a:xfrm>
        </p:spPr>
        <p:txBody>
          <a:bodyPr>
            <a:normAutofit fontScale="85000" lnSpcReduction="20000"/>
          </a:bodyPr>
          <a:lstStyle/>
          <a:p>
            <a:pPr algn="l"/>
            <a:r>
              <a:rPr lang="en-US" dirty="0" smtClean="0"/>
              <a:t>TEC:</a:t>
            </a:r>
          </a:p>
          <a:p>
            <a:pPr algn="l"/>
            <a:r>
              <a:rPr lang="en-US" dirty="0" smtClean="0"/>
              <a:t>A disorder of constitutional origin manifested by a difficulty in learning to read, write or spell despite conventional instruction, adequate intelligence, and sociocultural opportunity.</a:t>
            </a:r>
          </a:p>
          <a:p>
            <a:pPr algn="l"/>
            <a:endParaRPr lang="en-US" dirty="0" smtClean="0"/>
          </a:p>
          <a:p>
            <a:pPr algn="l"/>
            <a:r>
              <a:rPr lang="en-US" dirty="0" smtClean="0"/>
              <a:t>Related disorders includes disorders similar to or related to dyslexia such as developmental auditory imperceptions, dysphasia, specific developmental dyslexia, developmental dysgraphia, and developmental spelling disability.</a:t>
            </a:r>
          </a:p>
          <a:p>
            <a:pPr algn="l"/>
            <a:endParaRPr lang="en-US" dirty="0"/>
          </a:p>
        </p:txBody>
      </p:sp>
      <p:sp>
        <p:nvSpPr>
          <p:cNvPr id="4" name="Content Placeholder 3"/>
          <p:cNvSpPr>
            <a:spLocks noGrp="1"/>
          </p:cNvSpPr>
          <p:nvPr>
            <p:ph sz="half" idx="2"/>
          </p:nvPr>
        </p:nvSpPr>
        <p:spPr>
          <a:xfrm>
            <a:off x="6094460" y="291714"/>
            <a:ext cx="4934479" cy="3615266"/>
          </a:xfrm>
        </p:spPr>
        <p:txBody>
          <a:bodyPr>
            <a:normAutofit fontScale="85000" lnSpcReduction="20000"/>
          </a:bodyPr>
          <a:lstStyle/>
          <a:p>
            <a:r>
              <a:rPr lang="es-ES" dirty="0" smtClean="0"/>
              <a:t>“</a:t>
            </a:r>
            <a:r>
              <a:rPr lang="es-ES" dirty="0"/>
              <a:t>Dislexia” significa un trastorno de origen constitucional que se manifiesta por una dificultad en aprender a leer, escribir o deletrear, a pesar de la instrucción convencional, de la inteligencia apropiada y de las oportunidades socioculturales. </a:t>
            </a:r>
            <a:endParaRPr lang="es-ES" dirty="0" smtClean="0"/>
          </a:p>
          <a:p>
            <a:r>
              <a:rPr lang="es-ES" dirty="0"/>
              <a:t>“Trastornos relacionados” incluyen trastornos similares o relacionados con la dislexia, como la falta de percepción auditiva en el desarrollo, disfasia, dislexia en el desarrollo en un área específica, </a:t>
            </a:r>
            <a:r>
              <a:rPr lang="es-ES" dirty="0" err="1"/>
              <a:t>disgrafía</a:t>
            </a:r>
            <a:r>
              <a:rPr lang="es-ES" dirty="0"/>
              <a:t> en el desarrollo y la discapacidad para escribir en el desarrollo. </a:t>
            </a:r>
            <a:r>
              <a:rPr lang="en-US" dirty="0"/>
              <a:t> </a:t>
            </a:r>
          </a:p>
          <a:p>
            <a:endParaRPr lang="en-US" dirty="0"/>
          </a:p>
          <a:p>
            <a:endParaRPr lang="en-US" dirty="0"/>
          </a:p>
        </p:txBody>
      </p:sp>
      <p:pic>
        <p:nvPicPr>
          <p:cNvPr id="5" name="Picture 4" descr="The Magic of Words – A Short Story – Jamieson Wolf"/>
          <p:cNvPicPr/>
          <p:nvPr/>
        </p:nvPicPr>
        <p:blipFill>
          <a:blip r:embed="rId2">
            <a:extLst>
              <a:ext uri="{28A0092B-C50C-407E-A947-70E740481C1C}">
                <a14:useLocalDpi xmlns:a14="http://schemas.microsoft.com/office/drawing/2010/main" val="0"/>
              </a:ext>
            </a:extLst>
          </a:blip>
          <a:srcRect/>
          <a:stretch>
            <a:fillRect/>
          </a:stretch>
        </p:blipFill>
        <p:spPr bwMode="auto">
          <a:xfrm>
            <a:off x="7342909" y="3722256"/>
            <a:ext cx="4849091" cy="3135744"/>
          </a:xfrm>
          <a:prstGeom prst="rect">
            <a:avLst/>
          </a:prstGeom>
          <a:noFill/>
          <a:ln>
            <a:noFill/>
          </a:ln>
        </p:spPr>
      </p:pic>
    </p:spTree>
    <p:extLst>
      <p:ext uri="{BB962C8B-B14F-4D97-AF65-F5344CB8AC3E}">
        <p14:creationId xmlns:p14="http://schemas.microsoft.com/office/powerpoint/2010/main" val="2215357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5310188" cy="1959650"/>
          </a:xfrm>
        </p:spPr>
        <p:txBody>
          <a:bodyPr/>
          <a:lstStyle/>
          <a:p>
            <a:r>
              <a:rPr lang="en-US" dirty="0" smtClean="0"/>
              <a:t>What Dyslexia is NOT</a:t>
            </a:r>
            <a:endParaRPr lang="en-US" dirty="0"/>
          </a:p>
        </p:txBody>
      </p:sp>
      <p:sp>
        <p:nvSpPr>
          <p:cNvPr id="3" name="Subtitle 2"/>
          <p:cNvSpPr>
            <a:spLocks noGrp="1"/>
          </p:cNvSpPr>
          <p:nvPr>
            <p:ph sz="half" idx="1"/>
          </p:nvPr>
        </p:nvSpPr>
        <p:spPr>
          <a:xfrm>
            <a:off x="115585" y="-107760"/>
            <a:ext cx="5259979" cy="3615267"/>
          </a:xfrm>
        </p:spPr>
        <p:txBody>
          <a:bodyPr>
            <a:normAutofit lnSpcReduction="10000"/>
          </a:bodyPr>
          <a:lstStyle/>
          <a:p>
            <a:pPr algn="l"/>
            <a:r>
              <a:rPr lang="en-US" dirty="0" smtClean="0"/>
              <a:t>NOT…</a:t>
            </a:r>
          </a:p>
          <a:p>
            <a:pPr algn="l"/>
            <a:r>
              <a:rPr lang="en-US" dirty="0" smtClean="0"/>
              <a:t>A visual problem</a:t>
            </a:r>
          </a:p>
          <a:p>
            <a:pPr algn="l"/>
            <a:r>
              <a:rPr lang="en-US" dirty="0" smtClean="0"/>
              <a:t>A lack of intelligence</a:t>
            </a:r>
          </a:p>
          <a:p>
            <a:pPr algn="l"/>
            <a:r>
              <a:rPr lang="en-US" dirty="0" smtClean="0"/>
              <a:t>Due to lack of effort</a:t>
            </a:r>
          </a:p>
          <a:p>
            <a:pPr algn="l"/>
            <a:r>
              <a:rPr lang="en-US" dirty="0" smtClean="0"/>
              <a:t>A developmental lag</a:t>
            </a:r>
          </a:p>
          <a:p>
            <a:pPr algn="l"/>
            <a:r>
              <a:rPr lang="en-US" dirty="0" smtClean="0"/>
              <a:t>Uncommon (affects 20% of population)</a:t>
            </a:r>
          </a:p>
          <a:p>
            <a:pPr algn="l"/>
            <a:r>
              <a:rPr lang="en-US" dirty="0" smtClean="0"/>
              <a:t>Responsive to standard reading instruction (differentiated instruction)</a:t>
            </a:r>
            <a:endParaRPr lang="en-US" dirty="0"/>
          </a:p>
        </p:txBody>
      </p:sp>
      <p:sp>
        <p:nvSpPr>
          <p:cNvPr id="4" name="Content Placeholder 3"/>
          <p:cNvSpPr>
            <a:spLocks noGrp="1"/>
          </p:cNvSpPr>
          <p:nvPr>
            <p:ph sz="half" idx="2"/>
          </p:nvPr>
        </p:nvSpPr>
        <p:spPr>
          <a:xfrm>
            <a:off x="6953442" y="159328"/>
            <a:ext cx="4934479" cy="3615266"/>
          </a:xfrm>
        </p:spPr>
        <p:txBody>
          <a:bodyPr>
            <a:normAutofit lnSpcReduction="10000"/>
          </a:bodyPr>
          <a:lstStyle/>
          <a:p>
            <a:r>
              <a:rPr lang="en-US" dirty="0" smtClean="0"/>
              <a:t>NO </a:t>
            </a:r>
            <a:r>
              <a:rPr lang="en-US" dirty="0" err="1"/>
              <a:t>es</a:t>
            </a:r>
            <a:r>
              <a:rPr lang="en-US" dirty="0"/>
              <a:t>…</a:t>
            </a:r>
          </a:p>
          <a:p>
            <a:r>
              <a:rPr lang="en-US" dirty="0"/>
              <a:t>Un </a:t>
            </a:r>
            <a:r>
              <a:rPr lang="en-US" dirty="0" err="1"/>
              <a:t>problema</a:t>
            </a:r>
            <a:r>
              <a:rPr lang="en-US" dirty="0"/>
              <a:t> de vista</a:t>
            </a:r>
          </a:p>
          <a:p>
            <a:r>
              <a:rPr lang="en-US" dirty="0" err="1"/>
              <a:t>Falta</a:t>
            </a:r>
            <a:r>
              <a:rPr lang="en-US" dirty="0"/>
              <a:t> de </a:t>
            </a:r>
            <a:r>
              <a:rPr lang="en-US" dirty="0" err="1"/>
              <a:t>inteligencia</a:t>
            </a:r>
            <a:endParaRPr lang="en-US" dirty="0"/>
          </a:p>
          <a:p>
            <a:r>
              <a:rPr lang="en-US" dirty="0" err="1"/>
              <a:t>Debido</a:t>
            </a:r>
            <a:r>
              <a:rPr lang="en-US" dirty="0"/>
              <a:t> </a:t>
            </a:r>
            <a:r>
              <a:rPr lang="en-US" dirty="0" err="1"/>
              <a:t>por</a:t>
            </a:r>
            <a:r>
              <a:rPr lang="en-US" dirty="0"/>
              <a:t> </a:t>
            </a:r>
            <a:r>
              <a:rPr lang="en-US" dirty="0" err="1"/>
              <a:t>falta</a:t>
            </a:r>
            <a:r>
              <a:rPr lang="en-US" dirty="0"/>
              <a:t> de </a:t>
            </a:r>
            <a:r>
              <a:rPr lang="en-US" dirty="0" err="1"/>
              <a:t>esfuerzo</a:t>
            </a:r>
            <a:endParaRPr lang="en-US" dirty="0"/>
          </a:p>
          <a:p>
            <a:r>
              <a:rPr lang="en-US" dirty="0" err="1"/>
              <a:t>Poco</a:t>
            </a:r>
            <a:r>
              <a:rPr lang="en-US" dirty="0"/>
              <a:t> </a:t>
            </a:r>
            <a:r>
              <a:rPr lang="en-US" dirty="0" err="1"/>
              <a:t>comun</a:t>
            </a:r>
            <a:r>
              <a:rPr lang="en-US" dirty="0"/>
              <a:t> </a:t>
            </a:r>
            <a:r>
              <a:rPr lang="en-US" dirty="0" err="1"/>
              <a:t>como</a:t>
            </a:r>
            <a:r>
              <a:rPr lang="en-US" dirty="0"/>
              <a:t> </a:t>
            </a:r>
            <a:r>
              <a:rPr lang="en-US" dirty="0" err="1"/>
              <a:t>afecta</a:t>
            </a:r>
            <a:r>
              <a:rPr lang="en-US" dirty="0"/>
              <a:t> el 20% de la </a:t>
            </a:r>
            <a:r>
              <a:rPr lang="en-US" dirty="0" err="1"/>
              <a:t>poblacion</a:t>
            </a:r>
            <a:endParaRPr lang="en-US" dirty="0"/>
          </a:p>
          <a:p>
            <a:r>
              <a:rPr lang="en-US" dirty="0"/>
              <a:t>Sensible al la instruction de </a:t>
            </a:r>
            <a:r>
              <a:rPr lang="en-US" dirty="0" err="1"/>
              <a:t>lectura</a:t>
            </a:r>
            <a:r>
              <a:rPr lang="en-US" dirty="0"/>
              <a:t> </a:t>
            </a:r>
            <a:r>
              <a:rPr lang="en-US" dirty="0" err="1"/>
              <a:t>estandar</a:t>
            </a:r>
            <a:endParaRPr lang="en-US" dirty="0"/>
          </a:p>
          <a:p>
            <a:endParaRPr lang="en-US" dirty="0"/>
          </a:p>
        </p:txBody>
      </p:sp>
    </p:spTree>
    <p:extLst>
      <p:ext uri="{BB962C8B-B14F-4D97-AF65-F5344CB8AC3E}">
        <p14:creationId xmlns:p14="http://schemas.microsoft.com/office/powerpoint/2010/main" val="423670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s://wrcb.images.worldnow.com/images/19181723_G.jpeg?lastEditedDate=158141801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30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549" y="590203"/>
            <a:ext cx="7722524" cy="5394961"/>
          </a:xfrm>
          <a:prstGeom prst="rect">
            <a:avLst/>
          </a:prstGeom>
        </p:spPr>
      </p:pic>
    </p:spTree>
    <p:extLst>
      <p:ext uri="{BB962C8B-B14F-4D97-AF65-F5344CB8AC3E}">
        <p14:creationId xmlns:p14="http://schemas.microsoft.com/office/powerpoint/2010/main" val="232287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75" y="3768437"/>
            <a:ext cx="3546043" cy="2336799"/>
          </a:xfrm>
        </p:spPr>
        <p:txBody>
          <a:bodyPr/>
          <a:lstStyle/>
          <a:p>
            <a:r>
              <a:rPr lang="en-US" dirty="0"/>
              <a:t>Dyslexia Handbook</a:t>
            </a:r>
          </a:p>
        </p:txBody>
      </p:sp>
      <p:sp>
        <p:nvSpPr>
          <p:cNvPr id="3" name="Subtitle 2"/>
          <p:cNvSpPr>
            <a:spLocks noGrp="1"/>
          </p:cNvSpPr>
          <p:nvPr>
            <p:ph sz="half" idx="1"/>
          </p:nvPr>
        </p:nvSpPr>
        <p:spPr>
          <a:xfrm>
            <a:off x="0" y="-59268"/>
            <a:ext cx="4937655" cy="3615267"/>
          </a:xfrm>
        </p:spPr>
        <p:txBody>
          <a:bodyPr>
            <a:normAutofit fontScale="92500" lnSpcReduction="20000"/>
          </a:bodyPr>
          <a:lstStyle/>
          <a:p>
            <a:pPr algn="l"/>
            <a:r>
              <a:rPr lang="en-US" dirty="0"/>
              <a:t>The following are the primary reading/spelling characteristics of dyslexia</a:t>
            </a:r>
            <a:r>
              <a:rPr lang="en-US" dirty="0" smtClean="0"/>
              <a:t>:</a:t>
            </a:r>
          </a:p>
          <a:p>
            <a:pPr algn="l"/>
            <a:endParaRPr lang="en-US" dirty="0" smtClean="0"/>
          </a:p>
          <a:p>
            <a:pPr algn="l"/>
            <a:r>
              <a:rPr lang="en-US" dirty="0" smtClean="0"/>
              <a:t> </a:t>
            </a:r>
            <a:r>
              <a:rPr lang="en-US" dirty="0"/>
              <a:t>• Difficulty reading words in isolation </a:t>
            </a:r>
            <a:endParaRPr lang="en-US" dirty="0" smtClean="0"/>
          </a:p>
          <a:p>
            <a:pPr algn="l"/>
            <a:r>
              <a:rPr lang="en-US" dirty="0" smtClean="0"/>
              <a:t>• </a:t>
            </a:r>
            <a:r>
              <a:rPr lang="en-US" dirty="0"/>
              <a:t>Difficulty accurately decoding unfamiliar words </a:t>
            </a:r>
            <a:endParaRPr lang="en-US" dirty="0" smtClean="0"/>
          </a:p>
          <a:p>
            <a:pPr algn="l"/>
            <a:r>
              <a:rPr lang="en-US" dirty="0" smtClean="0"/>
              <a:t>• </a:t>
            </a:r>
            <a:r>
              <a:rPr lang="en-US" dirty="0"/>
              <a:t>Difficulty with oral reading (slow, inaccurate, or labored without prosody) </a:t>
            </a:r>
            <a:endParaRPr lang="en-US" dirty="0" smtClean="0"/>
          </a:p>
          <a:p>
            <a:pPr algn="l"/>
            <a:r>
              <a:rPr lang="en-US" dirty="0" smtClean="0"/>
              <a:t>• </a:t>
            </a:r>
            <a:r>
              <a:rPr lang="en-US" dirty="0"/>
              <a:t>Difficulty spelling</a:t>
            </a:r>
          </a:p>
        </p:txBody>
      </p:sp>
      <p:sp>
        <p:nvSpPr>
          <p:cNvPr id="4" name="Content Placeholder 3"/>
          <p:cNvSpPr>
            <a:spLocks noGrp="1"/>
          </p:cNvSpPr>
          <p:nvPr>
            <p:ph sz="half" idx="2"/>
          </p:nvPr>
        </p:nvSpPr>
        <p:spPr>
          <a:xfrm>
            <a:off x="5956324" y="57727"/>
            <a:ext cx="4934479" cy="3599873"/>
          </a:xfrm>
        </p:spPr>
        <p:txBody>
          <a:bodyPr>
            <a:normAutofit fontScale="92500" lnSpcReduction="20000"/>
          </a:bodyPr>
          <a:lstStyle/>
          <a:p>
            <a:r>
              <a:rPr lang="es-ES" dirty="0"/>
              <a:t>Las características principales de la dislexia en lectura/escritura</a:t>
            </a:r>
            <a:endParaRPr lang="en-US" dirty="0" smtClean="0"/>
          </a:p>
          <a:p>
            <a:r>
              <a:rPr lang="en-US" dirty="0" smtClean="0"/>
              <a:t>• </a:t>
            </a:r>
            <a:r>
              <a:rPr lang="es-ES" dirty="0"/>
              <a:t>Dificultad para leer palabras aisladas</a:t>
            </a:r>
          </a:p>
          <a:p>
            <a:r>
              <a:rPr lang="es-ES" dirty="0"/>
              <a:t>• Dificultad para decodificar correctamente palabras desconocidas</a:t>
            </a:r>
          </a:p>
          <a:p>
            <a:r>
              <a:rPr lang="es-ES" dirty="0"/>
              <a:t>• Dificultades con la lectura oral (lenta, imprecisa o forzada)</a:t>
            </a:r>
          </a:p>
          <a:p>
            <a:r>
              <a:rPr lang="es-ES" dirty="0"/>
              <a:t>• Dificultad para escribir</a:t>
            </a:r>
            <a:endParaRPr lang="en-US" dirty="0"/>
          </a:p>
          <a:p>
            <a:endParaRPr lang="en-US" dirty="0"/>
          </a:p>
        </p:txBody>
      </p:sp>
      <p:pic>
        <p:nvPicPr>
          <p:cNvPr id="5" name="Picture 4" descr="Attention Decay in Science – Mind the Po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63" y="3320472"/>
            <a:ext cx="7315200" cy="3537528"/>
          </a:xfrm>
          <a:prstGeom prst="rect">
            <a:avLst/>
          </a:prstGeom>
        </p:spPr>
      </p:pic>
    </p:spTree>
    <p:extLst>
      <p:ext uri="{BB962C8B-B14F-4D97-AF65-F5344CB8AC3E}">
        <p14:creationId xmlns:p14="http://schemas.microsoft.com/office/powerpoint/2010/main" val="381666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5646057"/>
            <a:ext cx="11727543" cy="798285"/>
          </a:xfrm>
        </p:spPr>
        <p:txBody>
          <a:bodyPr>
            <a:normAutofit fontScale="90000"/>
          </a:bodyPr>
          <a:lstStyle/>
          <a:p>
            <a:r>
              <a:rPr lang="en-US" sz="4000" dirty="0"/>
              <a:t>Common Risk Factors </a:t>
            </a:r>
            <a:r>
              <a:rPr lang="en-US" sz="4000" dirty="0" smtClean="0"/>
              <a:t/>
            </a:r>
            <a:br>
              <a:rPr lang="en-US" sz="4000" dirty="0" smtClean="0"/>
            </a:br>
            <a:r>
              <a:rPr lang="en-US" sz="4000" dirty="0" smtClean="0"/>
              <a:t>Associated </a:t>
            </a:r>
            <a:r>
              <a:rPr lang="en-US" sz="4000" dirty="0"/>
              <a:t>with Dyslexia</a:t>
            </a:r>
          </a:p>
        </p:txBody>
      </p:sp>
      <p:sp>
        <p:nvSpPr>
          <p:cNvPr id="3" name="Subtitle 2"/>
          <p:cNvSpPr>
            <a:spLocks noGrp="1"/>
          </p:cNvSpPr>
          <p:nvPr>
            <p:ph sz="half" idx="1"/>
          </p:nvPr>
        </p:nvSpPr>
        <p:spPr>
          <a:xfrm>
            <a:off x="1" y="482600"/>
            <a:ext cx="3953164" cy="3615267"/>
          </a:xfrm>
        </p:spPr>
        <p:txBody>
          <a:bodyPr>
            <a:normAutofit fontScale="25000" lnSpcReduction="20000"/>
          </a:bodyPr>
          <a:lstStyle/>
          <a:p>
            <a:pPr algn="l"/>
            <a:r>
              <a:rPr lang="en-US" sz="6700" b="1" dirty="0" smtClean="0">
                <a:solidFill>
                  <a:srgbClr val="FF0000"/>
                </a:solidFill>
              </a:rPr>
              <a:t>Preschool</a:t>
            </a:r>
          </a:p>
          <a:p>
            <a:pPr algn="l"/>
            <a:r>
              <a:rPr lang="en-US" sz="6700" dirty="0" smtClean="0"/>
              <a:t>• </a:t>
            </a:r>
            <a:r>
              <a:rPr lang="en-US" sz="6700" dirty="0"/>
              <a:t>Delay in learning to talk </a:t>
            </a:r>
            <a:r>
              <a:rPr lang="en-US" sz="6700" dirty="0" smtClean="0"/>
              <a:t>	</a:t>
            </a:r>
          </a:p>
          <a:p>
            <a:pPr algn="l"/>
            <a:r>
              <a:rPr lang="en-US" sz="6700" dirty="0" smtClean="0"/>
              <a:t>• </a:t>
            </a:r>
            <a:r>
              <a:rPr lang="en-US" sz="6700" dirty="0"/>
              <a:t>Difficulty with rhyming </a:t>
            </a:r>
            <a:endParaRPr lang="en-US" sz="6700" dirty="0" smtClean="0"/>
          </a:p>
          <a:p>
            <a:pPr algn="l"/>
            <a:r>
              <a:rPr lang="en-US" sz="6700" dirty="0" smtClean="0"/>
              <a:t>• </a:t>
            </a:r>
            <a:r>
              <a:rPr lang="en-US" sz="6700" dirty="0"/>
              <a:t>Difficulty pronouncing words (e.g., “</a:t>
            </a:r>
            <a:r>
              <a:rPr lang="en-US" sz="6700" dirty="0" err="1"/>
              <a:t>pusgetti</a:t>
            </a:r>
            <a:r>
              <a:rPr lang="en-US" sz="6700" dirty="0"/>
              <a:t>” for “spaghetti,” “</a:t>
            </a:r>
            <a:r>
              <a:rPr lang="en-US" sz="6700" dirty="0" err="1"/>
              <a:t>mawn</a:t>
            </a:r>
            <a:r>
              <a:rPr lang="en-US" sz="6700" dirty="0"/>
              <a:t> lower” for “lawn mower”) </a:t>
            </a:r>
            <a:endParaRPr lang="en-US" sz="6700" dirty="0" smtClean="0"/>
          </a:p>
          <a:p>
            <a:pPr algn="l"/>
            <a:r>
              <a:rPr lang="en-US" sz="6700" dirty="0" smtClean="0"/>
              <a:t>• </a:t>
            </a:r>
            <a:r>
              <a:rPr lang="en-US" sz="6700" dirty="0"/>
              <a:t>Poor auditory memory for nursery rhymes and chants </a:t>
            </a:r>
            <a:endParaRPr lang="en-US" sz="6700" dirty="0" smtClean="0"/>
          </a:p>
          <a:p>
            <a:pPr algn="l"/>
            <a:r>
              <a:rPr lang="en-US" sz="6700" dirty="0" smtClean="0"/>
              <a:t>• </a:t>
            </a:r>
            <a:r>
              <a:rPr lang="en-US" sz="6700" dirty="0"/>
              <a:t>Difficulty adding new vocabulary words </a:t>
            </a:r>
            <a:endParaRPr lang="en-US" sz="6700" dirty="0" smtClean="0"/>
          </a:p>
          <a:p>
            <a:pPr algn="l"/>
            <a:r>
              <a:rPr lang="en-US" sz="6700" dirty="0" smtClean="0"/>
              <a:t>• </a:t>
            </a:r>
            <a:r>
              <a:rPr lang="en-US" sz="6700" dirty="0"/>
              <a:t>Inability to recall the right word (word retrieval</a:t>
            </a:r>
            <a:r>
              <a:rPr lang="en-US" sz="6700" dirty="0" smtClean="0"/>
              <a:t>)</a:t>
            </a:r>
          </a:p>
          <a:p>
            <a:pPr algn="l"/>
            <a:r>
              <a:rPr lang="en-US" sz="6700" dirty="0" smtClean="0"/>
              <a:t>• </a:t>
            </a:r>
            <a:r>
              <a:rPr lang="en-US" sz="6700" dirty="0"/>
              <a:t>Trouble learning and naming letters and numbers and remembering the letters in his/ her </a:t>
            </a:r>
            <a:r>
              <a:rPr lang="en-US" sz="6700" dirty="0" smtClean="0"/>
              <a:t>name</a:t>
            </a:r>
          </a:p>
          <a:p>
            <a:pPr algn="l"/>
            <a:r>
              <a:rPr lang="en-US" sz="6700" dirty="0" smtClean="0"/>
              <a:t>• </a:t>
            </a:r>
            <a:r>
              <a:rPr lang="en-US" sz="6700" dirty="0"/>
              <a:t>Aversion to print (e.g., doesn’t enjoy following along if a book is read aloud)</a:t>
            </a:r>
          </a:p>
          <a:p>
            <a:pPr algn="l"/>
            <a:endParaRPr lang="en-US" dirty="0"/>
          </a:p>
        </p:txBody>
      </p:sp>
      <p:sp>
        <p:nvSpPr>
          <p:cNvPr id="4" name="Content Placeholder 3"/>
          <p:cNvSpPr>
            <a:spLocks noGrp="1"/>
          </p:cNvSpPr>
          <p:nvPr>
            <p:ph sz="half" idx="2"/>
          </p:nvPr>
        </p:nvSpPr>
        <p:spPr>
          <a:xfrm>
            <a:off x="7336501" y="1080655"/>
            <a:ext cx="4934479" cy="5024581"/>
          </a:xfrm>
        </p:spPr>
        <p:txBody>
          <a:bodyPr>
            <a:normAutofit fontScale="25000" lnSpcReduction="20000"/>
          </a:bodyPr>
          <a:lstStyle/>
          <a:p>
            <a:pPr marL="0" indent="0">
              <a:buNone/>
            </a:pPr>
            <a:r>
              <a:rPr lang="es-ES" dirty="0" smtClean="0"/>
              <a:t> </a:t>
            </a:r>
            <a:r>
              <a:rPr lang="es-ES" sz="7200" dirty="0"/>
              <a:t>Factores de riesgo comunes asociados con la </a:t>
            </a:r>
            <a:r>
              <a:rPr lang="es-ES" sz="7200" dirty="0" smtClean="0"/>
              <a:t>dislexia</a:t>
            </a:r>
          </a:p>
          <a:p>
            <a:r>
              <a:rPr lang="es-ES" sz="7200" b="1" dirty="0">
                <a:solidFill>
                  <a:srgbClr val="FF0000"/>
                </a:solidFill>
              </a:rPr>
              <a:t>Preescolar</a:t>
            </a:r>
            <a:r>
              <a:rPr lang="es-ES" sz="7200" dirty="0"/>
              <a:t> </a:t>
            </a:r>
          </a:p>
          <a:p>
            <a:r>
              <a:rPr lang="es-ES" sz="7200" dirty="0"/>
              <a:t>• Retraso en aprender a hablar </a:t>
            </a:r>
          </a:p>
          <a:p>
            <a:r>
              <a:rPr lang="es-ES" sz="7200" dirty="0"/>
              <a:t>• Dificultad con las rimas </a:t>
            </a:r>
          </a:p>
          <a:p>
            <a:r>
              <a:rPr lang="es-ES" sz="7200" dirty="0"/>
              <a:t>• Dificultad para pronunciar palabras (ej., “</a:t>
            </a:r>
            <a:r>
              <a:rPr lang="es-ES" sz="7200" dirty="0" err="1"/>
              <a:t>pusgueti</a:t>
            </a:r>
            <a:r>
              <a:rPr lang="es-ES" sz="7200" dirty="0"/>
              <a:t>” para “espagueti,” “</a:t>
            </a:r>
            <a:r>
              <a:rPr lang="es-ES" sz="7200" dirty="0" err="1"/>
              <a:t>baraprisas</a:t>
            </a:r>
            <a:r>
              <a:rPr lang="es-ES" sz="7200" dirty="0"/>
              <a:t>” para “parabrisas”) </a:t>
            </a:r>
          </a:p>
          <a:p>
            <a:r>
              <a:rPr lang="es-ES" sz="7200" dirty="0"/>
              <a:t>• Memoria auditiva deficiente en rimas infantiles y cantos </a:t>
            </a:r>
          </a:p>
          <a:p>
            <a:r>
              <a:rPr lang="es-ES" sz="7200" dirty="0"/>
              <a:t>• Dificultad para agregar nuevo vocabulario </a:t>
            </a:r>
          </a:p>
          <a:p>
            <a:r>
              <a:rPr lang="es-ES" sz="7200" dirty="0"/>
              <a:t>• Incapacidad para recordar la palabra correcta (recuperación de palabras) </a:t>
            </a:r>
          </a:p>
          <a:p>
            <a:r>
              <a:rPr lang="es-ES" sz="7200" dirty="0"/>
              <a:t>• Dificultad para aprender y nombrar las letras y los números, y para recordar las letras de su nombre </a:t>
            </a:r>
          </a:p>
          <a:p>
            <a:r>
              <a:rPr lang="es-ES" sz="7200" dirty="0"/>
              <a:t>• Rechazo de material impreso (ej., no disfruta seguir el texto cuando se lee en voz alta)</a:t>
            </a:r>
            <a:endParaRPr lang="en-US" sz="7200" dirty="0"/>
          </a:p>
          <a:p>
            <a:endParaRPr lang="en-US" sz="7200" dirty="0"/>
          </a:p>
        </p:txBody>
      </p:sp>
      <p:pic>
        <p:nvPicPr>
          <p:cNvPr id="5" name="Picture 4" descr="Free photo: Child, Book, Boy, Studying - Free Image 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064" y="1215242"/>
            <a:ext cx="3260437" cy="4091709"/>
          </a:xfrm>
          <a:prstGeom prst="rect">
            <a:avLst/>
          </a:prstGeom>
        </p:spPr>
      </p:pic>
    </p:spTree>
    <p:extLst>
      <p:ext uri="{BB962C8B-B14F-4D97-AF65-F5344CB8AC3E}">
        <p14:creationId xmlns:p14="http://schemas.microsoft.com/office/powerpoint/2010/main" val="997617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326" y="5067903"/>
            <a:ext cx="8534400" cy="1507067"/>
          </a:xfrm>
        </p:spPr>
        <p:txBody>
          <a:bodyPr>
            <a:normAutofit/>
          </a:bodyPr>
          <a:lstStyle/>
          <a:p>
            <a:r>
              <a:rPr lang="en-US" sz="4000" dirty="0"/>
              <a:t>Common Risk Factors </a:t>
            </a:r>
            <a:r>
              <a:rPr lang="en-US" sz="4000" dirty="0" smtClean="0"/>
              <a:t/>
            </a:r>
            <a:br>
              <a:rPr lang="en-US" sz="4000" dirty="0" smtClean="0"/>
            </a:br>
            <a:r>
              <a:rPr lang="en-US" sz="4000" dirty="0" smtClean="0"/>
              <a:t>Associated </a:t>
            </a:r>
            <a:r>
              <a:rPr lang="en-US" sz="4000" dirty="0"/>
              <a:t>with Dyslexia</a:t>
            </a:r>
          </a:p>
        </p:txBody>
      </p:sp>
      <p:sp>
        <p:nvSpPr>
          <p:cNvPr id="3" name="Subtitle 2"/>
          <p:cNvSpPr>
            <a:spLocks noGrp="1"/>
          </p:cNvSpPr>
          <p:nvPr>
            <p:ph sz="half" idx="1"/>
          </p:nvPr>
        </p:nvSpPr>
        <p:spPr/>
        <p:txBody>
          <a:bodyPr>
            <a:noAutofit/>
          </a:bodyPr>
          <a:lstStyle/>
          <a:p>
            <a:pPr marL="0" indent="0" algn="l">
              <a:buNone/>
            </a:pPr>
            <a:r>
              <a:rPr lang="en-US" sz="1600" b="1" dirty="0">
                <a:solidFill>
                  <a:srgbClr val="FF0000"/>
                </a:solidFill>
              </a:rPr>
              <a:t>Kindergarten and First </a:t>
            </a:r>
            <a:r>
              <a:rPr lang="en-US" sz="1600" b="1" dirty="0" smtClean="0">
                <a:solidFill>
                  <a:srgbClr val="FF0000"/>
                </a:solidFill>
              </a:rPr>
              <a:t>Grade</a:t>
            </a:r>
          </a:p>
          <a:p>
            <a:pPr algn="l"/>
            <a:r>
              <a:rPr lang="en-US" sz="1600" dirty="0" smtClean="0"/>
              <a:t> </a:t>
            </a:r>
            <a:r>
              <a:rPr lang="en-US" sz="1600" dirty="0"/>
              <a:t>• Difficulty breaking words into smaller parts, or syllables (e.g., “baseball” can be pulled apart into “base” “ball” or “napkin” can be pulled apart into “nap” “kin”) </a:t>
            </a:r>
            <a:endParaRPr lang="en-US" sz="1600" dirty="0" smtClean="0"/>
          </a:p>
          <a:p>
            <a:pPr algn="l"/>
            <a:r>
              <a:rPr lang="en-US" sz="1600" dirty="0" smtClean="0"/>
              <a:t>• </a:t>
            </a:r>
            <a:r>
              <a:rPr lang="en-US" sz="1600" dirty="0"/>
              <a:t>Difficulty identifying and manipulating sounds in syllables (e.g., “man” sounded out as /m/ /ă/ /n/) </a:t>
            </a:r>
            <a:endParaRPr lang="en-US" sz="1600" dirty="0" smtClean="0"/>
          </a:p>
          <a:p>
            <a:pPr algn="l"/>
            <a:r>
              <a:rPr lang="en-US" sz="1600" dirty="0" smtClean="0"/>
              <a:t>• </a:t>
            </a:r>
            <a:r>
              <a:rPr lang="en-US" sz="1600" dirty="0"/>
              <a:t>Difficulty remembering the names of letters and recalling their corresponding sounds </a:t>
            </a:r>
            <a:endParaRPr lang="en-US" sz="1600" dirty="0" smtClean="0"/>
          </a:p>
          <a:p>
            <a:pPr algn="l"/>
            <a:r>
              <a:rPr lang="en-US" sz="1600" dirty="0" smtClean="0"/>
              <a:t>• </a:t>
            </a:r>
            <a:r>
              <a:rPr lang="en-US" sz="1600" dirty="0"/>
              <a:t>Difficulty decoding single words (reading single words in isolation</a:t>
            </a:r>
            <a:r>
              <a:rPr lang="en-US" sz="1600" dirty="0" smtClean="0"/>
              <a:t>)</a:t>
            </a:r>
          </a:p>
          <a:p>
            <a:pPr algn="l"/>
            <a:r>
              <a:rPr lang="en-US" sz="1600" dirty="0" smtClean="0"/>
              <a:t> </a:t>
            </a:r>
            <a:r>
              <a:rPr lang="en-US" sz="1600" dirty="0"/>
              <a:t>• Difficulty spelling words the way they sound (phonetically) or remembering letter sequences in very common words seen often in print (e.g., “</a:t>
            </a:r>
            <a:r>
              <a:rPr lang="en-US" sz="1600" dirty="0" err="1"/>
              <a:t>sed</a:t>
            </a:r>
            <a:r>
              <a:rPr lang="en-US" sz="1600" dirty="0"/>
              <a:t>” for “said”)</a:t>
            </a:r>
          </a:p>
        </p:txBody>
      </p:sp>
      <p:sp>
        <p:nvSpPr>
          <p:cNvPr id="4" name="Content Placeholder 3"/>
          <p:cNvSpPr>
            <a:spLocks noGrp="1"/>
          </p:cNvSpPr>
          <p:nvPr>
            <p:ph sz="half" idx="2"/>
          </p:nvPr>
        </p:nvSpPr>
        <p:spPr>
          <a:xfrm>
            <a:off x="6867486" y="1222830"/>
            <a:ext cx="4934479" cy="3615266"/>
          </a:xfrm>
        </p:spPr>
        <p:txBody>
          <a:bodyPr>
            <a:normAutofit fontScale="25000" lnSpcReduction="20000"/>
          </a:bodyPr>
          <a:lstStyle/>
          <a:p>
            <a:pPr marL="0" indent="0">
              <a:buNone/>
            </a:pPr>
            <a:r>
              <a:rPr lang="es-ES" sz="7200" b="1" dirty="0" err="1" smtClean="0">
                <a:solidFill>
                  <a:srgbClr val="FF0000"/>
                </a:solidFill>
              </a:rPr>
              <a:t>Kinder</a:t>
            </a:r>
            <a:r>
              <a:rPr lang="es-ES" sz="7200" b="1" dirty="0" smtClean="0">
                <a:solidFill>
                  <a:srgbClr val="FF0000"/>
                </a:solidFill>
              </a:rPr>
              <a:t> </a:t>
            </a:r>
            <a:r>
              <a:rPr lang="es-ES" sz="7200" b="1" dirty="0">
                <a:solidFill>
                  <a:srgbClr val="FF0000"/>
                </a:solidFill>
              </a:rPr>
              <a:t>y primer grado</a:t>
            </a:r>
          </a:p>
          <a:p>
            <a:r>
              <a:rPr lang="es-ES" sz="7200" dirty="0"/>
              <a:t>• Dificultad para separar palabras en partes más pequeñas (sílabas) (ej., “futbol” puede separarse en “</a:t>
            </a:r>
            <a:r>
              <a:rPr lang="es-ES" sz="7200" dirty="0" err="1"/>
              <a:t>fut</a:t>
            </a:r>
            <a:r>
              <a:rPr lang="es-ES" sz="7200" dirty="0"/>
              <a:t>” “bol” o “mesa” puede separarse en “me” “</a:t>
            </a:r>
            <a:r>
              <a:rPr lang="es-ES" sz="7200" dirty="0" err="1"/>
              <a:t>sa</a:t>
            </a:r>
            <a:r>
              <a:rPr lang="es-ES" sz="7200" dirty="0"/>
              <a:t>”) </a:t>
            </a:r>
          </a:p>
          <a:p>
            <a:r>
              <a:rPr lang="es-ES" sz="7200" dirty="0"/>
              <a:t>• Dificultad para identificar y manipular sonidos en sílabas (ej., “juego” deletreado como /j/u/e/g/o/) </a:t>
            </a:r>
          </a:p>
          <a:p>
            <a:r>
              <a:rPr lang="es-ES" sz="7200" dirty="0"/>
              <a:t>• Dificultad para recordar los nombres de las letras y recordar sus sonidos correspondientes </a:t>
            </a:r>
          </a:p>
          <a:p>
            <a:r>
              <a:rPr lang="es-ES" sz="7200" dirty="0"/>
              <a:t>• Dificultad para descifrar palabras sueltas (leer palabras solas aisladas) </a:t>
            </a:r>
          </a:p>
          <a:p>
            <a:r>
              <a:rPr lang="es-ES" sz="7200" dirty="0"/>
              <a:t>• Dificultad para escribir palabras de la manera en que suenan (fonéticamente) o recordar las secuencias de la letra en palabras muy comunes que se ven impresas (ej., “pared” como “</a:t>
            </a:r>
            <a:r>
              <a:rPr lang="es-ES" sz="7200" dirty="0" err="1"/>
              <a:t>pader</a:t>
            </a:r>
            <a:r>
              <a:rPr lang="es-ES" sz="7200" dirty="0"/>
              <a:t>”) </a:t>
            </a:r>
            <a:endParaRPr lang="en-US" sz="7200" b="1"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242645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40" y="5213046"/>
            <a:ext cx="8534400" cy="1507067"/>
          </a:xfrm>
        </p:spPr>
        <p:txBody>
          <a:bodyPr>
            <a:normAutofit/>
          </a:bodyPr>
          <a:lstStyle/>
          <a:p>
            <a:r>
              <a:rPr lang="en-US" sz="4000" dirty="0"/>
              <a:t>Common Risk Factors </a:t>
            </a:r>
            <a:r>
              <a:rPr lang="en-US" sz="4000" dirty="0" smtClean="0"/>
              <a:t/>
            </a:r>
            <a:br>
              <a:rPr lang="en-US" sz="4000" dirty="0" smtClean="0"/>
            </a:br>
            <a:r>
              <a:rPr lang="en-US" sz="4000" dirty="0" smtClean="0"/>
              <a:t>Associated </a:t>
            </a:r>
            <a:r>
              <a:rPr lang="en-US" sz="4000" dirty="0"/>
              <a:t>with Dyslexia</a:t>
            </a:r>
          </a:p>
        </p:txBody>
      </p:sp>
      <p:sp>
        <p:nvSpPr>
          <p:cNvPr id="3" name="Subtitle 2"/>
          <p:cNvSpPr>
            <a:spLocks noGrp="1"/>
          </p:cNvSpPr>
          <p:nvPr>
            <p:ph sz="half" idx="1"/>
          </p:nvPr>
        </p:nvSpPr>
        <p:spPr/>
        <p:txBody>
          <a:bodyPr>
            <a:noAutofit/>
          </a:bodyPr>
          <a:lstStyle/>
          <a:p>
            <a:pPr marL="0" indent="0" algn="l">
              <a:buNone/>
            </a:pPr>
            <a:r>
              <a:rPr lang="en-US" sz="1600" b="1" dirty="0">
                <a:solidFill>
                  <a:srgbClr val="FF0000"/>
                </a:solidFill>
              </a:rPr>
              <a:t>Second Grade and Third </a:t>
            </a:r>
            <a:r>
              <a:rPr lang="en-US" sz="1600" b="1" dirty="0" smtClean="0">
                <a:solidFill>
                  <a:srgbClr val="FF0000"/>
                </a:solidFill>
              </a:rPr>
              <a:t>Grade</a:t>
            </a:r>
          </a:p>
          <a:p>
            <a:pPr algn="l"/>
            <a:r>
              <a:rPr lang="en-US" sz="1600" dirty="0" smtClean="0"/>
              <a:t>• </a:t>
            </a:r>
            <a:r>
              <a:rPr lang="en-US" sz="1600" dirty="0"/>
              <a:t>Difficulty recognizing common sight words (e.g., “to,” “said,” “been</a:t>
            </a:r>
            <a:r>
              <a:rPr lang="en-US" sz="1600" dirty="0" smtClean="0"/>
              <a:t>”)</a:t>
            </a:r>
          </a:p>
          <a:p>
            <a:pPr algn="l"/>
            <a:r>
              <a:rPr lang="en-US" sz="1600" dirty="0" smtClean="0"/>
              <a:t>• </a:t>
            </a:r>
            <a:r>
              <a:rPr lang="en-US" sz="1600" dirty="0"/>
              <a:t>Difficulty decoding single </a:t>
            </a:r>
            <a:r>
              <a:rPr lang="en-US" sz="1600" dirty="0" smtClean="0"/>
              <a:t>words</a:t>
            </a:r>
          </a:p>
          <a:p>
            <a:pPr algn="l"/>
            <a:r>
              <a:rPr lang="en-US" sz="1600" dirty="0" smtClean="0"/>
              <a:t>• </a:t>
            </a:r>
            <a:r>
              <a:rPr lang="en-US" sz="1600" dirty="0"/>
              <a:t>Difficulty recalling the correct sounds for letters and letter patterns in reading </a:t>
            </a:r>
            <a:endParaRPr lang="en-US" sz="1600" dirty="0" smtClean="0"/>
          </a:p>
          <a:p>
            <a:pPr algn="l"/>
            <a:r>
              <a:rPr lang="en-US" sz="1600" dirty="0" smtClean="0"/>
              <a:t>• </a:t>
            </a:r>
            <a:r>
              <a:rPr lang="en-US" sz="1600" dirty="0"/>
              <a:t>Difficulty connecting speech sounds with appropriate letter or letter combinations and omitting letters in words for spelling (e.g., “after” spelled “</a:t>
            </a:r>
            <a:r>
              <a:rPr lang="en-US" sz="1600" dirty="0" err="1"/>
              <a:t>eftr</a:t>
            </a:r>
            <a:r>
              <a:rPr lang="en-US" sz="1600" dirty="0"/>
              <a:t>”) </a:t>
            </a:r>
            <a:endParaRPr lang="en-US" sz="1600" dirty="0" smtClean="0"/>
          </a:p>
          <a:p>
            <a:pPr algn="l"/>
            <a:r>
              <a:rPr lang="en-US" sz="1600" dirty="0" smtClean="0"/>
              <a:t>• </a:t>
            </a:r>
            <a:r>
              <a:rPr lang="en-US" sz="1600" dirty="0"/>
              <a:t>Difficulty reading fluently (e.g., reading is slow, inaccurate, and/or without expression) </a:t>
            </a:r>
            <a:endParaRPr lang="en-US" sz="1600" dirty="0" smtClean="0"/>
          </a:p>
          <a:p>
            <a:pPr algn="l"/>
            <a:r>
              <a:rPr lang="en-US" sz="1600" dirty="0" smtClean="0"/>
              <a:t>• </a:t>
            </a:r>
            <a:r>
              <a:rPr lang="en-US" sz="1600" dirty="0"/>
              <a:t>Difficulty decoding unfamiliar words in sentences using knowledge of phonics • Reliance on picture clues, story theme, or guessing at words </a:t>
            </a:r>
            <a:endParaRPr lang="en-US" sz="1600" dirty="0" smtClean="0"/>
          </a:p>
          <a:p>
            <a:pPr algn="l"/>
            <a:r>
              <a:rPr lang="en-US" sz="1600" dirty="0" smtClean="0"/>
              <a:t>• </a:t>
            </a:r>
            <a:r>
              <a:rPr lang="en-US" sz="1600" dirty="0"/>
              <a:t>Difficulty with written expression</a:t>
            </a:r>
          </a:p>
        </p:txBody>
      </p:sp>
      <p:sp>
        <p:nvSpPr>
          <p:cNvPr id="4" name="Content Placeholder 3"/>
          <p:cNvSpPr>
            <a:spLocks noGrp="1"/>
          </p:cNvSpPr>
          <p:nvPr>
            <p:ph sz="half" idx="2"/>
          </p:nvPr>
        </p:nvSpPr>
        <p:spPr>
          <a:xfrm>
            <a:off x="7041847" y="1251858"/>
            <a:ext cx="4934479" cy="3615266"/>
          </a:xfrm>
        </p:spPr>
        <p:txBody>
          <a:bodyPr>
            <a:normAutofit fontScale="25000" lnSpcReduction="20000"/>
          </a:bodyPr>
          <a:lstStyle/>
          <a:p>
            <a:pPr marL="0" indent="0">
              <a:buNone/>
            </a:pPr>
            <a:r>
              <a:rPr lang="es-ES" sz="6400" b="1" dirty="0">
                <a:solidFill>
                  <a:srgbClr val="FF0000"/>
                </a:solidFill>
              </a:rPr>
              <a:t>Segundo y tercer grado </a:t>
            </a:r>
          </a:p>
          <a:p>
            <a:r>
              <a:rPr lang="es-ES" sz="6400" dirty="0"/>
              <a:t>Muchos de los comportamientos descritos anteriormente siguen siendo problemáticos junto con los siguientes: </a:t>
            </a:r>
          </a:p>
          <a:p>
            <a:r>
              <a:rPr lang="es-ES" sz="6400" dirty="0"/>
              <a:t>• Dificultad para reconocer palabras comunes (ej., “diente”, “barco”, “carro”) </a:t>
            </a:r>
          </a:p>
          <a:p>
            <a:r>
              <a:rPr lang="es-ES" sz="6400" dirty="0"/>
              <a:t>• Dificultad para decodificar palabras individuales </a:t>
            </a:r>
          </a:p>
          <a:p>
            <a:r>
              <a:rPr lang="es-ES" sz="6400" dirty="0"/>
              <a:t>• Dificultad para recordar los sonidos correctos en las letras y en patrones de letras al leer </a:t>
            </a:r>
          </a:p>
          <a:p>
            <a:r>
              <a:rPr lang="es-ES" sz="6400" dirty="0"/>
              <a:t>• Dificultad para conectar los sonidos del habla con las letras apropiadas o combinaciones de letras, y omitir letras en palabras al ser escritas (ej., “bueno” escrito como “</a:t>
            </a:r>
            <a:r>
              <a:rPr lang="es-ES" sz="6400" dirty="0" err="1"/>
              <a:t>beno</a:t>
            </a:r>
            <a:r>
              <a:rPr lang="es-ES" sz="6400" dirty="0"/>
              <a:t>”) </a:t>
            </a:r>
          </a:p>
          <a:p>
            <a:r>
              <a:rPr lang="es-ES" sz="6400" dirty="0"/>
              <a:t>• Dificultad para leer con fluidez (ej., lectura lenta, inexacta y/o sin expresión) </a:t>
            </a:r>
          </a:p>
          <a:p>
            <a:r>
              <a:rPr lang="es-ES" sz="6400" dirty="0"/>
              <a:t>• Dificultad para decodificar palabras desconocidas en oraciones usando el conocimiento de la fonética </a:t>
            </a:r>
          </a:p>
          <a:p>
            <a:r>
              <a:rPr lang="es-ES" sz="6400" dirty="0"/>
              <a:t>• Dependencia en claves pictóricas, en el tema del cuento o en adivinar las palabras </a:t>
            </a:r>
          </a:p>
          <a:p>
            <a:r>
              <a:rPr lang="es-ES" sz="6400" dirty="0"/>
              <a:t>• Dificultad con la expresión escrita</a:t>
            </a:r>
            <a:endParaRPr lang="en-US" sz="6400" b="1" dirty="0">
              <a:solidFill>
                <a:srgbClr val="FF0000"/>
              </a:solidFill>
            </a:endParaRPr>
          </a:p>
          <a:p>
            <a:endParaRPr lang="en-US" dirty="0"/>
          </a:p>
        </p:txBody>
      </p:sp>
    </p:spTree>
    <p:extLst>
      <p:ext uri="{BB962C8B-B14F-4D97-AF65-F5344CB8AC3E}">
        <p14:creationId xmlns:p14="http://schemas.microsoft.com/office/powerpoint/2010/main" val="781879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6028631" cy="6724650"/>
          </a:xfrm>
          <a:prstGeom prst="rect">
            <a:avLst/>
          </a:prstGeom>
        </p:spPr>
      </p:pic>
      <p:sp>
        <p:nvSpPr>
          <p:cNvPr id="4" name="Content Placeholder 3"/>
          <p:cNvSpPr>
            <a:spLocks noGrp="1"/>
          </p:cNvSpPr>
          <p:nvPr>
            <p:ph sz="half" idx="2"/>
          </p:nvPr>
        </p:nvSpPr>
        <p:spPr/>
        <p:txBody>
          <a:bodyPr/>
          <a:lstStyle/>
          <a:p>
            <a:r>
              <a:rPr lang="en-US" dirty="0" err="1" smtClean="0"/>
              <a:t>sdf</a:t>
            </a:r>
            <a:endParaRPr lang="en-US" dirty="0"/>
          </a:p>
        </p:txBody>
      </p:sp>
      <p:pic>
        <p:nvPicPr>
          <p:cNvPr id="6" name="Picture 5"/>
          <p:cNvPicPr>
            <a:picLocks noChangeAspect="1"/>
          </p:cNvPicPr>
          <p:nvPr/>
        </p:nvPicPr>
        <p:blipFill>
          <a:blip r:embed="rId3"/>
          <a:stretch>
            <a:fillRect/>
          </a:stretch>
        </p:blipFill>
        <p:spPr>
          <a:xfrm>
            <a:off x="6028631" y="0"/>
            <a:ext cx="6163369" cy="7445829"/>
          </a:xfrm>
          <a:prstGeom prst="rect">
            <a:avLst/>
          </a:prstGeom>
        </p:spPr>
      </p:pic>
    </p:spTree>
    <p:extLst>
      <p:ext uri="{BB962C8B-B14F-4D97-AF65-F5344CB8AC3E}">
        <p14:creationId xmlns:p14="http://schemas.microsoft.com/office/powerpoint/2010/main" val="1611581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202600" y="523504"/>
            <a:ext cx="4937655" cy="3615267"/>
          </a:xfrm>
        </p:spPr>
        <p:txBody>
          <a:bodyPr>
            <a:noAutofit/>
          </a:bodyPr>
          <a:lstStyle/>
          <a:p>
            <a:pPr marL="0" indent="0" algn="l">
              <a:buNone/>
            </a:pPr>
            <a:r>
              <a:rPr lang="en-US" sz="1400" b="1" dirty="0">
                <a:solidFill>
                  <a:srgbClr val="FF0000"/>
                </a:solidFill>
              </a:rPr>
              <a:t>Fourth Grade through Sixth </a:t>
            </a:r>
            <a:r>
              <a:rPr lang="en-US" sz="1400" b="1" dirty="0" smtClean="0">
                <a:solidFill>
                  <a:srgbClr val="FF0000"/>
                </a:solidFill>
              </a:rPr>
              <a:t>Grade</a:t>
            </a:r>
          </a:p>
          <a:p>
            <a:pPr algn="l"/>
            <a:r>
              <a:rPr lang="en-US" sz="1400" dirty="0" smtClean="0"/>
              <a:t> </a:t>
            </a:r>
            <a:r>
              <a:rPr lang="en-US" sz="1400" dirty="0"/>
              <a:t>Many of the previously described behaviors remain problematic along with the following: </a:t>
            </a:r>
            <a:endParaRPr lang="en-US" sz="1400" dirty="0" smtClean="0"/>
          </a:p>
          <a:p>
            <a:pPr algn="l"/>
            <a:r>
              <a:rPr lang="en-US" sz="1400" dirty="0" smtClean="0"/>
              <a:t>• </a:t>
            </a:r>
            <a:r>
              <a:rPr lang="en-US" sz="1400" dirty="0"/>
              <a:t>Difficulty reading aloud (e.g., fear of reading aloud in front of classmates) </a:t>
            </a:r>
            <a:endParaRPr lang="en-US" sz="1400" dirty="0" smtClean="0"/>
          </a:p>
          <a:p>
            <a:pPr algn="l"/>
            <a:r>
              <a:rPr lang="en-US" sz="1400" dirty="0" smtClean="0"/>
              <a:t>• </a:t>
            </a:r>
            <a:r>
              <a:rPr lang="en-US" sz="1400" dirty="0"/>
              <a:t>Avoidance of reading (particularly for pleasure</a:t>
            </a:r>
            <a:r>
              <a:rPr lang="en-US" sz="1400" dirty="0" smtClean="0"/>
              <a:t>)</a:t>
            </a:r>
          </a:p>
          <a:p>
            <a:pPr algn="l"/>
            <a:r>
              <a:rPr lang="en-US" sz="1400" dirty="0" smtClean="0"/>
              <a:t>• </a:t>
            </a:r>
            <a:r>
              <a:rPr lang="en-US" sz="1400" dirty="0"/>
              <a:t>Difficulty reading fluently (e.g., reading is slow, inaccurate, and/or without expression</a:t>
            </a:r>
            <a:r>
              <a:rPr lang="en-US" sz="1400" dirty="0" smtClean="0"/>
              <a:t>)</a:t>
            </a:r>
          </a:p>
          <a:p>
            <a:pPr algn="l"/>
            <a:r>
              <a:rPr lang="en-US" sz="1400" dirty="0" smtClean="0"/>
              <a:t>• </a:t>
            </a:r>
            <a:r>
              <a:rPr lang="en-US" sz="1400" dirty="0"/>
              <a:t>Difficulty decoding unfamiliar words in sentences using knowledge of phonics </a:t>
            </a:r>
            <a:endParaRPr lang="en-US" sz="1400" dirty="0" smtClean="0"/>
          </a:p>
          <a:p>
            <a:pPr algn="l"/>
            <a:r>
              <a:rPr lang="en-US" sz="1400" dirty="0" smtClean="0"/>
              <a:t>• </a:t>
            </a:r>
            <a:r>
              <a:rPr lang="en-US" sz="1400" dirty="0"/>
              <a:t>Acquisition of less vocabulary due to reduced independent </a:t>
            </a:r>
            <a:r>
              <a:rPr lang="en-US" sz="1400" dirty="0" smtClean="0"/>
              <a:t>reading</a:t>
            </a:r>
          </a:p>
          <a:p>
            <a:pPr algn="l"/>
            <a:r>
              <a:rPr lang="en-US" sz="1400" dirty="0" smtClean="0"/>
              <a:t>• </a:t>
            </a:r>
            <a:r>
              <a:rPr lang="en-US" sz="1400" dirty="0"/>
              <a:t>Use of less complicated words in writing that are easier to spell than more </a:t>
            </a:r>
            <a:r>
              <a:rPr lang="en-US" sz="1400" dirty="0" smtClean="0"/>
              <a:t>  appropriate </a:t>
            </a:r>
            <a:r>
              <a:rPr lang="en-US" sz="1400" dirty="0"/>
              <a:t>words (e.g., “big” instead of “enormous”) </a:t>
            </a:r>
            <a:endParaRPr lang="en-US" sz="1400" dirty="0" smtClean="0"/>
          </a:p>
          <a:p>
            <a:pPr algn="l"/>
            <a:r>
              <a:rPr lang="en-US" sz="1400" dirty="0" smtClean="0"/>
              <a:t>• </a:t>
            </a:r>
            <a:r>
              <a:rPr lang="en-US" sz="1400" dirty="0"/>
              <a:t>Reliance on listening rather than reading for comprehension</a:t>
            </a:r>
          </a:p>
        </p:txBody>
      </p:sp>
      <p:sp>
        <p:nvSpPr>
          <p:cNvPr id="4" name="Content Placeholder 3"/>
          <p:cNvSpPr>
            <a:spLocks noGrp="1"/>
          </p:cNvSpPr>
          <p:nvPr>
            <p:ph sz="half" idx="2"/>
          </p:nvPr>
        </p:nvSpPr>
        <p:spPr>
          <a:xfrm>
            <a:off x="6706698" y="662051"/>
            <a:ext cx="4934479" cy="3615266"/>
          </a:xfrm>
        </p:spPr>
        <p:txBody>
          <a:bodyPr>
            <a:normAutofit fontScale="25000" lnSpcReduction="20000"/>
          </a:bodyPr>
          <a:lstStyle/>
          <a:p>
            <a:pPr marL="0" indent="0">
              <a:buNone/>
            </a:pPr>
            <a:r>
              <a:rPr lang="es-ES" sz="5600" b="1" dirty="0">
                <a:solidFill>
                  <a:srgbClr val="FF0000"/>
                </a:solidFill>
              </a:rPr>
              <a:t>Cuarto a sexto grado </a:t>
            </a:r>
          </a:p>
          <a:p>
            <a:r>
              <a:rPr lang="es-ES" sz="5600" dirty="0"/>
              <a:t>Muchos de los comportamientos descritos anteriormente siguen siendo problemáticos junto con los siguientes: </a:t>
            </a:r>
          </a:p>
          <a:p>
            <a:r>
              <a:rPr lang="es-ES" sz="5600" dirty="0"/>
              <a:t>• Dificultad para leer en voz alta (ej., miedo para leer en voz alta frente a compañeros de clase) </a:t>
            </a:r>
          </a:p>
          <a:p>
            <a:r>
              <a:rPr lang="es-ES" sz="5600" dirty="0"/>
              <a:t>• Evitar leer (particularmente por placer) </a:t>
            </a:r>
          </a:p>
          <a:p>
            <a:r>
              <a:rPr lang="es-ES" sz="5600" dirty="0"/>
              <a:t>• Dificultad para leer con fluidez (ej., la lectura es lenta, imprecisa y/o sin expresión) </a:t>
            </a:r>
          </a:p>
          <a:p>
            <a:r>
              <a:rPr lang="es-ES" sz="5600" dirty="0"/>
              <a:t>• Dificultad para decodificar palabras desconocidas en oraciones usando el conocimiento de la fonética </a:t>
            </a:r>
          </a:p>
          <a:p>
            <a:r>
              <a:rPr lang="es-ES" sz="5600" dirty="0"/>
              <a:t>• Adquisición de menos vocabulario debido a lectura independiente reducida </a:t>
            </a:r>
          </a:p>
          <a:p>
            <a:r>
              <a:rPr lang="es-ES" sz="5600" dirty="0"/>
              <a:t>• El uso de palabras menos complicadas en la escritura que son más fáciles de escribir que palabras más apropiadas (ej., “grande” en lugar de “enorme”) </a:t>
            </a:r>
          </a:p>
          <a:p>
            <a:r>
              <a:rPr lang="es-ES" sz="5600" dirty="0"/>
              <a:t>• Dependencia en escuchar más que en leer para comprender</a:t>
            </a:r>
            <a:endParaRPr lang="en-US" sz="5600" b="1" dirty="0">
              <a:solidFill>
                <a:srgbClr val="FF0000"/>
              </a:solidFill>
            </a:endParaRPr>
          </a:p>
          <a:p>
            <a:endParaRPr lang="en-US" dirty="0"/>
          </a:p>
        </p:txBody>
      </p:sp>
      <p:pic>
        <p:nvPicPr>
          <p:cNvPr id="5" name="Picture 4" descr="Home - Pinacate &lt;strong&gt;Middle&lt;/strong&gt; &lt;strong&gt;School&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10" y="4867563"/>
            <a:ext cx="10584873" cy="1694263"/>
          </a:xfrm>
          <a:prstGeom prst="rect">
            <a:avLst/>
          </a:prstGeom>
        </p:spPr>
      </p:pic>
    </p:spTree>
    <p:extLst>
      <p:ext uri="{BB962C8B-B14F-4D97-AF65-F5344CB8AC3E}">
        <p14:creationId xmlns:p14="http://schemas.microsoft.com/office/powerpoint/2010/main" val="2548622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8534400" cy="1507067"/>
          </a:xfrm>
        </p:spPr>
        <p:txBody>
          <a:bodyPr/>
          <a:lstStyle/>
          <a:p>
            <a:r>
              <a:rPr lang="en-US" dirty="0"/>
              <a:t>Common Risk Factors </a:t>
            </a:r>
            <a:br>
              <a:rPr lang="en-US" dirty="0"/>
            </a:br>
            <a:r>
              <a:rPr lang="en-US" dirty="0"/>
              <a:t>Associated with Dyslexia</a:t>
            </a:r>
          </a:p>
        </p:txBody>
      </p:sp>
      <p:sp>
        <p:nvSpPr>
          <p:cNvPr id="3" name="Content Placeholder 2"/>
          <p:cNvSpPr>
            <a:spLocks noGrp="1"/>
          </p:cNvSpPr>
          <p:nvPr>
            <p:ph sz="half" idx="1"/>
          </p:nvPr>
        </p:nvSpPr>
        <p:spPr/>
        <p:txBody>
          <a:bodyPr>
            <a:noAutofit/>
          </a:bodyPr>
          <a:lstStyle/>
          <a:p>
            <a:pPr marL="0" indent="0">
              <a:buNone/>
            </a:pPr>
            <a:r>
              <a:rPr lang="en-US" sz="1600" b="1" dirty="0" smtClean="0">
                <a:solidFill>
                  <a:srgbClr val="FF0000"/>
                </a:solidFill>
              </a:rPr>
              <a:t>Middle School and High School</a:t>
            </a:r>
          </a:p>
          <a:p>
            <a:pPr marL="0" indent="0">
              <a:buNone/>
            </a:pPr>
            <a:r>
              <a:rPr lang="en-US" sz="1600" dirty="0"/>
              <a:t>Many of the previously described behaviors remain problematic along with the following: </a:t>
            </a:r>
          </a:p>
          <a:p>
            <a:pPr marL="0" indent="0">
              <a:buNone/>
            </a:pPr>
            <a:r>
              <a:rPr lang="en-US" sz="1600" dirty="0"/>
              <a:t>•  </a:t>
            </a:r>
            <a:r>
              <a:rPr lang="en-US" sz="1600" dirty="0" smtClean="0"/>
              <a:t>  Difficulty with the volume of reading and written work</a:t>
            </a:r>
          </a:p>
          <a:p>
            <a:pPr>
              <a:buFont typeface="Arial" panose="020B0604020202020204" pitchFamily="34" charset="0"/>
              <a:buChar char="•"/>
            </a:pPr>
            <a:r>
              <a:rPr lang="en-US" sz="1600" dirty="0" smtClean="0"/>
              <a:t>Frustration with the amount of time required and energy expended for reading</a:t>
            </a:r>
          </a:p>
          <a:p>
            <a:pPr>
              <a:buFont typeface="Arial" panose="020B0604020202020204" pitchFamily="34" charset="0"/>
              <a:buChar char="•"/>
            </a:pPr>
            <a:r>
              <a:rPr lang="en-US" sz="1600" dirty="0" smtClean="0"/>
              <a:t>Difficulty reading fluently</a:t>
            </a:r>
          </a:p>
          <a:p>
            <a:pPr>
              <a:buFont typeface="Arial" panose="020B0604020202020204" pitchFamily="34" charset="0"/>
              <a:buChar char="•"/>
            </a:pPr>
            <a:r>
              <a:rPr lang="en-US" sz="1600" dirty="0" smtClean="0"/>
              <a:t>Difficulty decoding unfamiliar words in sentences using knowledge of phonics</a:t>
            </a:r>
          </a:p>
          <a:p>
            <a:pPr>
              <a:buFont typeface="Arial" panose="020B0604020202020204" pitchFamily="34" charset="0"/>
              <a:buChar char="•"/>
            </a:pPr>
            <a:r>
              <a:rPr lang="en-US" sz="1600" dirty="0" smtClean="0"/>
              <a:t>Difficulty with written assignments</a:t>
            </a:r>
          </a:p>
          <a:p>
            <a:pPr>
              <a:buFont typeface="Arial" panose="020B0604020202020204" pitchFamily="34" charset="0"/>
              <a:buChar char="•"/>
            </a:pPr>
            <a:r>
              <a:rPr lang="en-US" sz="1600" dirty="0" smtClean="0"/>
              <a:t>Tendency to avoid reading</a:t>
            </a:r>
          </a:p>
          <a:p>
            <a:pPr>
              <a:buFont typeface="Arial" panose="020B0604020202020204" pitchFamily="34" charset="0"/>
              <a:buChar char="•"/>
            </a:pPr>
            <a:r>
              <a:rPr lang="en-US" sz="1600" dirty="0" smtClean="0"/>
              <a:t>Difficulty with a foreign language</a:t>
            </a:r>
            <a:endParaRPr lang="en-US" sz="1600" dirty="0"/>
          </a:p>
        </p:txBody>
      </p:sp>
      <p:sp>
        <p:nvSpPr>
          <p:cNvPr id="4" name="Content Placeholder 3"/>
          <p:cNvSpPr>
            <a:spLocks noGrp="1"/>
          </p:cNvSpPr>
          <p:nvPr>
            <p:ph sz="half" idx="2"/>
          </p:nvPr>
        </p:nvSpPr>
        <p:spPr>
          <a:xfrm>
            <a:off x="6475790" y="990601"/>
            <a:ext cx="4934479" cy="3615266"/>
          </a:xfrm>
        </p:spPr>
        <p:txBody>
          <a:bodyPr>
            <a:normAutofit fontScale="25000" lnSpcReduction="20000"/>
          </a:bodyPr>
          <a:lstStyle/>
          <a:p>
            <a:pPr marL="0" indent="0">
              <a:buNone/>
            </a:pPr>
            <a:r>
              <a:rPr lang="es-ES" sz="6400" b="1" dirty="0">
                <a:solidFill>
                  <a:srgbClr val="FF0000"/>
                </a:solidFill>
              </a:rPr>
              <a:t>Escuela intermedia y secundaria </a:t>
            </a:r>
          </a:p>
          <a:p>
            <a:pPr marL="0" indent="0">
              <a:buNone/>
            </a:pPr>
            <a:r>
              <a:rPr lang="es-ES" sz="6400" dirty="0"/>
              <a:t>Muchos de los comportamientos descritos anteriormente siguen siendo problemáticos junto con los siguientes: </a:t>
            </a:r>
          </a:p>
          <a:p>
            <a:pPr marL="0" indent="0">
              <a:buNone/>
            </a:pPr>
            <a:endParaRPr lang="es-ES" sz="6400" dirty="0"/>
          </a:p>
          <a:p>
            <a:pPr marL="0" indent="0">
              <a:buNone/>
            </a:pPr>
            <a:r>
              <a:rPr lang="es-ES" sz="6400" dirty="0"/>
              <a:t>• Dificultad con el volumen de lectura y el trabajo escrito </a:t>
            </a:r>
          </a:p>
          <a:p>
            <a:pPr marL="0" indent="0">
              <a:buNone/>
            </a:pPr>
            <a:r>
              <a:rPr lang="es-ES" sz="6400" dirty="0"/>
              <a:t>• Frustración con la cantidad de tiempo requerido y la energía puesta para la lectura </a:t>
            </a:r>
          </a:p>
          <a:p>
            <a:pPr marL="0" indent="0">
              <a:buNone/>
            </a:pPr>
            <a:r>
              <a:rPr lang="es-ES" sz="6400" dirty="0"/>
              <a:t>• Dificultad para leer con fluidez (ej., la lectura es lenta, imprecisa y/o sin expresión) </a:t>
            </a:r>
          </a:p>
          <a:p>
            <a:pPr marL="0" indent="0">
              <a:buNone/>
            </a:pPr>
            <a:r>
              <a:rPr lang="es-ES" sz="6400" dirty="0"/>
              <a:t>• Dificultad para decodificar palabras desconocidas en oraciones usando el conocimiento de la fonética </a:t>
            </a:r>
          </a:p>
          <a:p>
            <a:pPr marL="0" indent="0">
              <a:buNone/>
            </a:pPr>
            <a:r>
              <a:rPr lang="es-ES" sz="6400" dirty="0"/>
              <a:t>• Dificultad con tareas escritas </a:t>
            </a:r>
          </a:p>
          <a:p>
            <a:pPr marL="0" indent="0">
              <a:buNone/>
            </a:pPr>
            <a:r>
              <a:rPr lang="es-ES" sz="6400" dirty="0"/>
              <a:t>• Tendencia a evitar la lectura (particularmente por placer) </a:t>
            </a:r>
          </a:p>
          <a:p>
            <a:pPr marL="0" indent="0">
              <a:buNone/>
            </a:pPr>
            <a:r>
              <a:rPr lang="es-ES" sz="6400" dirty="0"/>
              <a:t>• Dificultad para aprender un idioma extranjero </a:t>
            </a:r>
          </a:p>
          <a:p>
            <a:endParaRPr lang="en-US" dirty="0"/>
          </a:p>
        </p:txBody>
      </p:sp>
    </p:spTree>
    <p:extLst>
      <p:ext uri="{BB962C8B-B14F-4D97-AF65-F5344CB8AC3E}">
        <p14:creationId xmlns:p14="http://schemas.microsoft.com/office/powerpoint/2010/main" val="2827886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8534400" cy="1507067"/>
          </a:xfrm>
        </p:spPr>
        <p:txBody>
          <a:bodyPr/>
          <a:lstStyle/>
          <a:p>
            <a:r>
              <a:rPr lang="en-US" dirty="0" smtClean="0"/>
              <a:t>What causes dyslexia?</a:t>
            </a:r>
            <a:endParaRPr lang="en-US" dirty="0"/>
          </a:p>
        </p:txBody>
      </p:sp>
      <p:sp>
        <p:nvSpPr>
          <p:cNvPr id="3" name="Content Placeholder 2"/>
          <p:cNvSpPr>
            <a:spLocks noGrp="1"/>
          </p:cNvSpPr>
          <p:nvPr>
            <p:ph sz="half" idx="1"/>
          </p:nvPr>
        </p:nvSpPr>
        <p:spPr>
          <a:xfrm>
            <a:off x="81208" y="1219969"/>
            <a:ext cx="3871956" cy="3615267"/>
          </a:xfrm>
        </p:spPr>
        <p:txBody>
          <a:bodyPr>
            <a:noAutofit/>
          </a:bodyPr>
          <a:lstStyle/>
          <a:p>
            <a:r>
              <a:rPr lang="en-US" sz="1600" dirty="0" smtClean="0"/>
              <a:t>Dyslexia results from differences within the organization of the brain. </a:t>
            </a:r>
          </a:p>
          <a:p>
            <a:r>
              <a:rPr lang="en-US" sz="1600" dirty="0" smtClean="0"/>
              <a:t>Reading uses different parts of the brain to:</a:t>
            </a:r>
          </a:p>
          <a:p>
            <a:pPr lvl="1"/>
            <a:r>
              <a:rPr lang="en-US" sz="1600" dirty="0" smtClean="0"/>
              <a:t>Sound out unfamiliar words</a:t>
            </a:r>
          </a:p>
          <a:p>
            <a:pPr lvl="1"/>
            <a:r>
              <a:rPr lang="en-US" sz="1600" dirty="0" smtClean="0"/>
              <a:t>Recognize familiar words by sight</a:t>
            </a:r>
          </a:p>
          <a:p>
            <a:pPr lvl="1"/>
            <a:r>
              <a:rPr lang="en-US" sz="1600" dirty="0" smtClean="0"/>
              <a:t>Think about how to pronounce the words</a:t>
            </a:r>
          </a:p>
          <a:p>
            <a:endParaRPr lang="en-US" sz="1600" dirty="0" smtClean="0"/>
          </a:p>
          <a:p>
            <a:r>
              <a:rPr lang="en-US" sz="1600" dirty="0"/>
              <a:t>People with dyslexia are born with this condition and it has a tendency to run in families.  </a:t>
            </a:r>
          </a:p>
          <a:p>
            <a:endParaRPr lang="en-US" sz="1600" dirty="0" smtClean="0"/>
          </a:p>
          <a:p>
            <a:r>
              <a:rPr lang="en-US" sz="1600" dirty="0" smtClean="0"/>
              <a:t>Dyslexia is not due to either lack of intelligence or desire to learn.</a:t>
            </a:r>
          </a:p>
          <a:p>
            <a:r>
              <a:rPr lang="en-US" sz="1600" dirty="0" smtClean="0"/>
              <a:t>With appropriate teaching methods, individuals with dyslexia can learn successfully.</a:t>
            </a:r>
            <a:endParaRPr lang="en-US" sz="1600" dirty="0"/>
          </a:p>
        </p:txBody>
      </p:sp>
      <p:sp>
        <p:nvSpPr>
          <p:cNvPr id="4" name="Content Placeholder 3"/>
          <p:cNvSpPr>
            <a:spLocks noGrp="1"/>
          </p:cNvSpPr>
          <p:nvPr>
            <p:ph sz="half" idx="2"/>
          </p:nvPr>
        </p:nvSpPr>
        <p:spPr>
          <a:xfrm>
            <a:off x="7257521" y="1338944"/>
            <a:ext cx="4934479" cy="3615266"/>
          </a:xfrm>
        </p:spPr>
        <p:txBody>
          <a:bodyPr>
            <a:normAutofit fontScale="25000" lnSpcReduction="20000"/>
          </a:bodyPr>
          <a:lstStyle/>
          <a:p>
            <a:pPr marL="0" indent="0">
              <a:buNone/>
            </a:pPr>
            <a:r>
              <a:rPr lang="en-US" sz="7200" dirty="0"/>
              <a:t>Que causa </a:t>
            </a:r>
            <a:r>
              <a:rPr lang="en-US" sz="7200" dirty="0" err="1"/>
              <a:t>dislexia</a:t>
            </a:r>
            <a:r>
              <a:rPr lang="en-US" sz="7200" dirty="0"/>
              <a:t>?</a:t>
            </a:r>
            <a:endParaRPr lang="en-US" sz="7200" dirty="0" smtClean="0"/>
          </a:p>
          <a:p>
            <a:r>
              <a:rPr lang="en-US" sz="7200" dirty="0" err="1"/>
              <a:t>Resultados</a:t>
            </a:r>
            <a:r>
              <a:rPr lang="en-US" sz="7200" dirty="0"/>
              <a:t> de </a:t>
            </a:r>
            <a:r>
              <a:rPr lang="en-US" sz="7200" dirty="0" err="1"/>
              <a:t>dislexia</a:t>
            </a:r>
            <a:r>
              <a:rPr lang="en-US" sz="7200" dirty="0"/>
              <a:t> </a:t>
            </a:r>
            <a:r>
              <a:rPr lang="en-US" sz="7200" dirty="0" err="1"/>
              <a:t>viene</a:t>
            </a:r>
            <a:r>
              <a:rPr lang="en-US" sz="7200" dirty="0"/>
              <a:t> de </a:t>
            </a:r>
            <a:r>
              <a:rPr lang="en-US" sz="7200" dirty="0" err="1"/>
              <a:t>diferencias</a:t>
            </a:r>
            <a:r>
              <a:rPr lang="en-US" sz="7200" dirty="0"/>
              <a:t> </a:t>
            </a:r>
            <a:r>
              <a:rPr lang="en-US" sz="7200" dirty="0" err="1"/>
              <a:t>en</a:t>
            </a:r>
            <a:r>
              <a:rPr lang="en-US" sz="7200" dirty="0"/>
              <a:t> la </a:t>
            </a:r>
            <a:r>
              <a:rPr lang="en-US" sz="7200" dirty="0" err="1"/>
              <a:t>organizacion</a:t>
            </a:r>
            <a:r>
              <a:rPr lang="en-US" sz="7200" dirty="0"/>
              <a:t> del </a:t>
            </a:r>
            <a:r>
              <a:rPr lang="en-US" sz="7200" dirty="0" err="1"/>
              <a:t>cerebro</a:t>
            </a:r>
            <a:r>
              <a:rPr lang="en-US" sz="7200" dirty="0"/>
              <a:t>. </a:t>
            </a:r>
          </a:p>
          <a:p>
            <a:r>
              <a:rPr lang="en-US" sz="7200" dirty="0"/>
              <a:t>El </a:t>
            </a:r>
            <a:r>
              <a:rPr lang="en-US" sz="7200" dirty="0" err="1"/>
              <a:t>uso</a:t>
            </a:r>
            <a:r>
              <a:rPr lang="en-US" sz="7200" dirty="0"/>
              <a:t> de </a:t>
            </a:r>
            <a:r>
              <a:rPr lang="en-US" sz="7200" dirty="0" err="1"/>
              <a:t>lectura</a:t>
            </a:r>
            <a:r>
              <a:rPr lang="en-US" sz="7200" dirty="0"/>
              <a:t> </a:t>
            </a:r>
            <a:r>
              <a:rPr lang="en-US" sz="7200" dirty="0" err="1"/>
              <a:t>usa</a:t>
            </a:r>
            <a:r>
              <a:rPr lang="en-US" sz="7200" dirty="0"/>
              <a:t> </a:t>
            </a:r>
            <a:r>
              <a:rPr lang="en-US" sz="7200" dirty="0" err="1"/>
              <a:t>diferente</a:t>
            </a:r>
            <a:r>
              <a:rPr lang="en-US" sz="7200" dirty="0"/>
              <a:t> </a:t>
            </a:r>
            <a:r>
              <a:rPr lang="en-US" sz="7200" dirty="0" err="1"/>
              <a:t>partes</a:t>
            </a:r>
            <a:r>
              <a:rPr lang="en-US" sz="7200" dirty="0"/>
              <a:t> del </a:t>
            </a:r>
            <a:r>
              <a:rPr lang="en-US" sz="7200" dirty="0" err="1"/>
              <a:t>cerebro</a:t>
            </a:r>
            <a:r>
              <a:rPr lang="en-US" sz="7200" dirty="0"/>
              <a:t>:</a:t>
            </a:r>
          </a:p>
          <a:p>
            <a:pPr lvl="1"/>
            <a:r>
              <a:rPr lang="en-US" sz="7200" dirty="0" err="1"/>
              <a:t>Apagado</a:t>
            </a:r>
            <a:r>
              <a:rPr lang="en-US" sz="7200" dirty="0"/>
              <a:t> palabras </a:t>
            </a:r>
            <a:r>
              <a:rPr lang="en-US" sz="7200" dirty="0" err="1"/>
              <a:t>desconocidas</a:t>
            </a:r>
            <a:endParaRPr lang="en-US" sz="7200" dirty="0"/>
          </a:p>
          <a:p>
            <a:pPr lvl="1"/>
            <a:r>
              <a:rPr lang="en-US" sz="7200" dirty="0" err="1"/>
              <a:t>Reconocer</a:t>
            </a:r>
            <a:r>
              <a:rPr lang="en-US" sz="7200" dirty="0"/>
              <a:t> palabras </a:t>
            </a:r>
            <a:r>
              <a:rPr lang="en-US" sz="7200" dirty="0" err="1"/>
              <a:t>conocidas</a:t>
            </a:r>
            <a:r>
              <a:rPr lang="en-US" sz="7200" dirty="0"/>
              <a:t> </a:t>
            </a:r>
            <a:r>
              <a:rPr lang="en-US" sz="7200" dirty="0" err="1"/>
              <a:t>por</a:t>
            </a:r>
            <a:r>
              <a:rPr lang="en-US" sz="7200" dirty="0"/>
              <a:t> vista</a:t>
            </a:r>
          </a:p>
          <a:p>
            <a:pPr lvl="1"/>
            <a:r>
              <a:rPr lang="en-US" sz="7200" dirty="0" err="1"/>
              <a:t>Pensar</a:t>
            </a:r>
            <a:r>
              <a:rPr lang="en-US" sz="7200" dirty="0"/>
              <a:t> </a:t>
            </a:r>
            <a:r>
              <a:rPr lang="en-US" sz="7200" dirty="0" err="1"/>
              <a:t>en</a:t>
            </a:r>
            <a:r>
              <a:rPr lang="en-US" sz="7200" dirty="0"/>
              <a:t> </a:t>
            </a:r>
            <a:r>
              <a:rPr lang="en-US" sz="7200" dirty="0" err="1"/>
              <a:t>como</a:t>
            </a:r>
            <a:r>
              <a:rPr lang="en-US" sz="7200" dirty="0"/>
              <a:t> </a:t>
            </a:r>
            <a:r>
              <a:rPr lang="en-US" sz="7200" dirty="0" err="1"/>
              <a:t>pronunciar</a:t>
            </a:r>
            <a:r>
              <a:rPr lang="en-US" sz="7200" dirty="0"/>
              <a:t> palabras </a:t>
            </a:r>
          </a:p>
          <a:p>
            <a:endParaRPr lang="en-US" sz="7200" dirty="0"/>
          </a:p>
          <a:p>
            <a:r>
              <a:rPr lang="en-US" sz="7200" dirty="0"/>
              <a:t>Personas con </a:t>
            </a:r>
            <a:r>
              <a:rPr lang="en-US" sz="7200" dirty="0" err="1"/>
              <a:t>dislexia</a:t>
            </a:r>
            <a:r>
              <a:rPr lang="en-US" sz="7200" dirty="0"/>
              <a:t> son </a:t>
            </a:r>
            <a:r>
              <a:rPr lang="en-US" sz="7200" dirty="0" err="1"/>
              <a:t>nacidos</a:t>
            </a:r>
            <a:r>
              <a:rPr lang="en-US" sz="7200" dirty="0"/>
              <a:t> con </a:t>
            </a:r>
            <a:r>
              <a:rPr lang="en-US" sz="7200" dirty="0" err="1"/>
              <a:t>esta</a:t>
            </a:r>
            <a:r>
              <a:rPr lang="en-US" sz="7200" dirty="0"/>
              <a:t> </a:t>
            </a:r>
            <a:r>
              <a:rPr lang="en-US" sz="7200" dirty="0" err="1"/>
              <a:t>condicion</a:t>
            </a:r>
            <a:r>
              <a:rPr lang="en-US" sz="7200" dirty="0"/>
              <a:t> y hay </a:t>
            </a:r>
            <a:r>
              <a:rPr lang="en-US" sz="7200" dirty="0" err="1"/>
              <a:t>tendencia</a:t>
            </a:r>
            <a:r>
              <a:rPr lang="en-US" sz="7200" dirty="0"/>
              <a:t> que se </a:t>
            </a:r>
            <a:r>
              <a:rPr lang="en-US" sz="7200" dirty="0" err="1"/>
              <a:t>corre</a:t>
            </a:r>
            <a:r>
              <a:rPr lang="en-US" sz="7200" dirty="0"/>
              <a:t> </a:t>
            </a:r>
            <a:r>
              <a:rPr lang="en-US" sz="7200" dirty="0" err="1"/>
              <a:t>en</a:t>
            </a:r>
            <a:r>
              <a:rPr lang="en-US" sz="7200" dirty="0"/>
              <a:t> </a:t>
            </a:r>
            <a:r>
              <a:rPr lang="en-US" sz="7200" dirty="0" err="1"/>
              <a:t>familias</a:t>
            </a:r>
            <a:r>
              <a:rPr lang="en-US" sz="7200" dirty="0"/>
              <a:t>.  </a:t>
            </a:r>
          </a:p>
          <a:p>
            <a:r>
              <a:rPr lang="en-US" sz="7200" dirty="0" err="1"/>
              <a:t>Dislexia</a:t>
            </a:r>
            <a:r>
              <a:rPr lang="en-US" sz="7200" dirty="0"/>
              <a:t> no </a:t>
            </a:r>
            <a:r>
              <a:rPr lang="en-US" sz="7200" dirty="0" err="1"/>
              <a:t>es</a:t>
            </a:r>
            <a:r>
              <a:rPr lang="en-US" sz="7200" dirty="0"/>
              <a:t> </a:t>
            </a:r>
            <a:r>
              <a:rPr lang="en-US" sz="7200" dirty="0" err="1"/>
              <a:t>dibido</a:t>
            </a:r>
            <a:r>
              <a:rPr lang="en-US" sz="7200" dirty="0"/>
              <a:t> de </a:t>
            </a:r>
            <a:r>
              <a:rPr lang="en-US" sz="7200" dirty="0" err="1"/>
              <a:t>falta</a:t>
            </a:r>
            <a:r>
              <a:rPr lang="en-US" sz="7200" dirty="0"/>
              <a:t> de </a:t>
            </a:r>
            <a:r>
              <a:rPr lang="en-US" sz="7200" dirty="0" err="1"/>
              <a:t>inteligencia</a:t>
            </a:r>
            <a:r>
              <a:rPr lang="en-US" sz="7200" dirty="0"/>
              <a:t> or </a:t>
            </a:r>
            <a:r>
              <a:rPr lang="en-US" sz="7200" dirty="0" err="1"/>
              <a:t>deseo</a:t>
            </a:r>
            <a:r>
              <a:rPr lang="en-US" sz="7200" dirty="0"/>
              <a:t> de </a:t>
            </a:r>
            <a:r>
              <a:rPr lang="en-US" sz="7200" dirty="0" err="1"/>
              <a:t>aprender</a:t>
            </a:r>
            <a:r>
              <a:rPr lang="en-US" sz="7200" dirty="0"/>
              <a:t>.</a:t>
            </a:r>
          </a:p>
          <a:p>
            <a:r>
              <a:rPr lang="en-US" sz="7200" dirty="0"/>
              <a:t>Con </a:t>
            </a:r>
            <a:r>
              <a:rPr lang="en-US" sz="7200" dirty="0" err="1"/>
              <a:t>metodos</a:t>
            </a:r>
            <a:r>
              <a:rPr lang="en-US" sz="7200" dirty="0"/>
              <a:t> de </a:t>
            </a:r>
            <a:r>
              <a:rPr lang="en-US" sz="7200" dirty="0" err="1"/>
              <a:t>ensenaza</a:t>
            </a:r>
            <a:r>
              <a:rPr lang="en-US" sz="7200" dirty="0"/>
              <a:t> </a:t>
            </a:r>
            <a:r>
              <a:rPr lang="en-US" sz="7200" dirty="0" err="1"/>
              <a:t>apropriados</a:t>
            </a:r>
            <a:r>
              <a:rPr lang="en-US" sz="7200" dirty="0"/>
              <a:t>, personas con </a:t>
            </a:r>
            <a:r>
              <a:rPr lang="en-US" sz="7200" dirty="0" err="1"/>
              <a:t>dislexia</a:t>
            </a:r>
            <a:r>
              <a:rPr lang="en-US" sz="7200" dirty="0"/>
              <a:t> </a:t>
            </a:r>
            <a:r>
              <a:rPr lang="en-US" sz="7200" dirty="0" err="1"/>
              <a:t>pueden</a:t>
            </a:r>
            <a:r>
              <a:rPr lang="en-US" sz="7200" dirty="0"/>
              <a:t> </a:t>
            </a:r>
            <a:r>
              <a:rPr lang="en-US" sz="7200" dirty="0" err="1"/>
              <a:t>aprender</a:t>
            </a:r>
            <a:r>
              <a:rPr lang="en-US" sz="7200" dirty="0"/>
              <a:t> con </a:t>
            </a:r>
            <a:r>
              <a:rPr lang="en-US" sz="7200" dirty="0" err="1"/>
              <a:t>exito</a:t>
            </a:r>
            <a:r>
              <a:rPr lang="en-US" sz="7200" dirty="0"/>
              <a:t>.</a:t>
            </a:r>
          </a:p>
          <a:p>
            <a:endParaRPr lang="en-US" dirty="0"/>
          </a:p>
        </p:txBody>
      </p:sp>
      <p:pic>
        <p:nvPicPr>
          <p:cNvPr id="5" name="Picture 4" descr="Continued &lt;strong&gt;brain&lt;/strong&gt; training can help concussion victim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164" y="942221"/>
            <a:ext cx="3545634" cy="3867936"/>
          </a:xfrm>
          <a:prstGeom prst="rect">
            <a:avLst/>
          </a:prstGeom>
        </p:spPr>
      </p:pic>
    </p:spTree>
    <p:extLst>
      <p:ext uri="{BB962C8B-B14F-4D97-AF65-F5344CB8AC3E}">
        <p14:creationId xmlns:p14="http://schemas.microsoft.com/office/powerpoint/2010/main" val="452581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8534400" cy="1507067"/>
          </a:xfrm>
        </p:spPr>
        <p:txBody>
          <a:bodyPr/>
          <a:lstStyle/>
          <a:p>
            <a:r>
              <a:rPr lang="en-US" dirty="0" smtClean="0"/>
              <a:t>Who can make a referral for dyslexia consideration?</a:t>
            </a:r>
            <a:endParaRPr lang="en-US" dirty="0"/>
          </a:p>
        </p:txBody>
      </p:sp>
      <p:sp>
        <p:nvSpPr>
          <p:cNvPr id="3" name="Content Placeholder 2"/>
          <p:cNvSpPr>
            <a:spLocks noGrp="1"/>
          </p:cNvSpPr>
          <p:nvPr>
            <p:ph sz="half" idx="1"/>
          </p:nvPr>
        </p:nvSpPr>
        <p:spPr/>
        <p:txBody>
          <a:bodyPr>
            <a:noAutofit/>
          </a:bodyPr>
          <a:lstStyle/>
          <a:p>
            <a:r>
              <a:rPr lang="en-US" sz="1600" dirty="0" smtClean="0"/>
              <a:t>Anyone can refer a child for evaluation and consideration of dyslexia.</a:t>
            </a:r>
          </a:p>
          <a:p>
            <a:r>
              <a:rPr lang="en-US" sz="1600" dirty="0" smtClean="0"/>
              <a:t>While anyone can make a referral, the school district must have reason to believe that the child is in need of services under Section 504.</a:t>
            </a:r>
          </a:p>
          <a:p>
            <a:r>
              <a:rPr lang="en-US" sz="1600" dirty="0" smtClean="0"/>
              <a:t>A school district does not have to evaluate a child under Section 504 </a:t>
            </a:r>
            <a:r>
              <a:rPr lang="en-US" sz="1600" dirty="0" err="1" smtClean="0"/>
              <a:t>soley</a:t>
            </a:r>
            <a:r>
              <a:rPr lang="en-US" sz="1600" dirty="0" smtClean="0"/>
              <a:t> upon parent demand.</a:t>
            </a:r>
          </a:p>
          <a:p>
            <a:r>
              <a:rPr lang="en-US" sz="1600" dirty="0" smtClean="0"/>
              <a:t>The key to a referral is whether the school district suspects that a child has a mental or physical impairment that substantially limits a major life activity (such as reading) and is in need of regular education with supplementary services or special education and related services.</a:t>
            </a:r>
            <a:endParaRPr lang="en-US" sz="1600" dirty="0"/>
          </a:p>
        </p:txBody>
      </p:sp>
      <p:sp>
        <p:nvSpPr>
          <p:cNvPr id="4" name="Content Placeholder 3"/>
          <p:cNvSpPr>
            <a:spLocks noGrp="1"/>
          </p:cNvSpPr>
          <p:nvPr>
            <p:ph sz="half" idx="2"/>
          </p:nvPr>
        </p:nvSpPr>
        <p:spPr>
          <a:xfrm>
            <a:off x="6853162" y="747487"/>
            <a:ext cx="4934479" cy="3615266"/>
          </a:xfrm>
        </p:spPr>
        <p:txBody>
          <a:bodyPr>
            <a:normAutofit fontScale="25000" lnSpcReduction="20000"/>
          </a:bodyPr>
          <a:lstStyle/>
          <a:p>
            <a:pPr marL="0" indent="0">
              <a:buNone/>
            </a:pPr>
            <a:r>
              <a:rPr lang="en-US" sz="7200" dirty="0" err="1"/>
              <a:t>Quien</a:t>
            </a:r>
            <a:r>
              <a:rPr lang="en-US" sz="7200" dirty="0"/>
              <a:t> </a:t>
            </a:r>
            <a:r>
              <a:rPr lang="en-US" sz="7200" dirty="0" err="1"/>
              <a:t>puede</a:t>
            </a:r>
            <a:r>
              <a:rPr lang="en-US" sz="7200" dirty="0"/>
              <a:t> </a:t>
            </a:r>
            <a:r>
              <a:rPr lang="en-US" sz="7200" dirty="0" err="1"/>
              <a:t>hacer</a:t>
            </a:r>
            <a:r>
              <a:rPr lang="en-US" sz="7200" dirty="0"/>
              <a:t> </a:t>
            </a:r>
            <a:r>
              <a:rPr lang="en-US" sz="7200" dirty="0" err="1"/>
              <a:t>una</a:t>
            </a:r>
            <a:r>
              <a:rPr lang="en-US" sz="7200" dirty="0"/>
              <a:t> </a:t>
            </a:r>
            <a:r>
              <a:rPr lang="en-US" sz="7200" dirty="0" err="1"/>
              <a:t>remision</a:t>
            </a:r>
            <a:r>
              <a:rPr lang="en-US" sz="7200" dirty="0"/>
              <a:t> para </a:t>
            </a:r>
            <a:r>
              <a:rPr lang="en-US" sz="7200" dirty="0" err="1" smtClean="0"/>
              <a:t>consideracion</a:t>
            </a:r>
            <a:r>
              <a:rPr lang="en-US" sz="7200" dirty="0" smtClean="0"/>
              <a:t> </a:t>
            </a:r>
            <a:r>
              <a:rPr lang="en-US" sz="7200" dirty="0"/>
              <a:t>de </a:t>
            </a:r>
            <a:r>
              <a:rPr lang="en-US" sz="7200" dirty="0" err="1"/>
              <a:t>dislexia</a:t>
            </a:r>
            <a:r>
              <a:rPr lang="en-US" sz="7200" dirty="0"/>
              <a:t>?</a:t>
            </a:r>
            <a:endParaRPr lang="en-US" sz="7200" dirty="0" smtClean="0"/>
          </a:p>
          <a:p>
            <a:r>
              <a:rPr lang="en-US" sz="7200" dirty="0" err="1" smtClean="0"/>
              <a:t>Calquer</a:t>
            </a:r>
            <a:r>
              <a:rPr lang="en-US" sz="7200" dirty="0" smtClean="0"/>
              <a:t> </a:t>
            </a:r>
            <a:r>
              <a:rPr lang="en-US" sz="7200" dirty="0"/>
              <a:t>persona </a:t>
            </a:r>
            <a:r>
              <a:rPr lang="en-US" sz="7200" dirty="0" err="1"/>
              <a:t>puede</a:t>
            </a:r>
            <a:r>
              <a:rPr lang="en-US" sz="7200" dirty="0"/>
              <a:t> </a:t>
            </a:r>
            <a:r>
              <a:rPr lang="en-US" sz="7200" dirty="0" err="1"/>
              <a:t>referir</a:t>
            </a:r>
            <a:r>
              <a:rPr lang="en-US" sz="7200" dirty="0"/>
              <a:t> a un </a:t>
            </a:r>
            <a:r>
              <a:rPr lang="en-US" sz="7200" dirty="0" err="1"/>
              <a:t>estudiante</a:t>
            </a:r>
            <a:r>
              <a:rPr lang="en-US" sz="7200" dirty="0"/>
              <a:t> para </a:t>
            </a:r>
            <a:r>
              <a:rPr lang="en-US" sz="7200" dirty="0" err="1"/>
              <a:t>una</a:t>
            </a:r>
            <a:r>
              <a:rPr lang="en-US" sz="7200" dirty="0"/>
              <a:t> </a:t>
            </a:r>
            <a:r>
              <a:rPr lang="en-US" sz="7200" dirty="0" err="1"/>
              <a:t>evaluacion</a:t>
            </a:r>
            <a:r>
              <a:rPr lang="en-US" sz="7200" dirty="0"/>
              <a:t> para </a:t>
            </a:r>
            <a:r>
              <a:rPr lang="en-US" sz="7200" dirty="0" err="1"/>
              <a:t>dislexia</a:t>
            </a:r>
            <a:r>
              <a:rPr lang="en-US" sz="7200" dirty="0"/>
              <a:t>.</a:t>
            </a:r>
          </a:p>
          <a:p>
            <a:r>
              <a:rPr lang="en-US" sz="7200" dirty="0"/>
              <a:t>El </a:t>
            </a:r>
            <a:r>
              <a:rPr lang="en-US" sz="7200" dirty="0" err="1"/>
              <a:t>distrito</a:t>
            </a:r>
            <a:r>
              <a:rPr lang="en-US" sz="7200" dirty="0"/>
              <a:t> </a:t>
            </a:r>
            <a:r>
              <a:rPr lang="en-US" sz="7200" dirty="0" err="1"/>
              <a:t>tiene</a:t>
            </a:r>
            <a:r>
              <a:rPr lang="en-US" sz="7200" dirty="0"/>
              <a:t> que </a:t>
            </a:r>
            <a:r>
              <a:rPr lang="en-US" sz="7200" dirty="0" err="1"/>
              <a:t>tener</a:t>
            </a:r>
            <a:r>
              <a:rPr lang="en-US" sz="7200" dirty="0"/>
              <a:t> </a:t>
            </a:r>
            <a:r>
              <a:rPr lang="en-US" sz="7200" dirty="0" err="1"/>
              <a:t>razon</a:t>
            </a:r>
            <a:r>
              <a:rPr lang="en-US" sz="7200" dirty="0"/>
              <a:t> para </a:t>
            </a:r>
            <a:r>
              <a:rPr lang="en-US" sz="7200" dirty="0" err="1"/>
              <a:t>creer</a:t>
            </a:r>
            <a:r>
              <a:rPr lang="en-US" sz="7200" dirty="0"/>
              <a:t> que un </a:t>
            </a:r>
            <a:r>
              <a:rPr lang="en-US" sz="7200" dirty="0" err="1"/>
              <a:t>estudiante</a:t>
            </a:r>
            <a:r>
              <a:rPr lang="en-US" sz="7200" dirty="0"/>
              <a:t> </a:t>
            </a:r>
            <a:r>
              <a:rPr lang="en-US" sz="7200" dirty="0" err="1"/>
              <a:t>necesita</a:t>
            </a:r>
            <a:r>
              <a:rPr lang="en-US" sz="7200" dirty="0"/>
              <a:t> </a:t>
            </a:r>
            <a:r>
              <a:rPr lang="en-US" sz="7200" dirty="0" err="1"/>
              <a:t>servicios</a:t>
            </a:r>
            <a:r>
              <a:rPr lang="en-US" sz="7200" dirty="0"/>
              <a:t> </a:t>
            </a:r>
            <a:r>
              <a:rPr lang="en-US" sz="7200" dirty="0" err="1"/>
              <a:t>por</a:t>
            </a:r>
            <a:r>
              <a:rPr lang="en-US" sz="7200" dirty="0"/>
              <a:t> </a:t>
            </a:r>
            <a:r>
              <a:rPr lang="en-US" sz="7200" dirty="0" err="1"/>
              <a:t>Seccion</a:t>
            </a:r>
            <a:r>
              <a:rPr lang="en-US" sz="7200" dirty="0"/>
              <a:t> 504.</a:t>
            </a:r>
          </a:p>
          <a:p>
            <a:r>
              <a:rPr lang="en-US" sz="7200" dirty="0"/>
              <a:t>El </a:t>
            </a:r>
            <a:r>
              <a:rPr lang="en-US" sz="7200" dirty="0" err="1"/>
              <a:t>distrito</a:t>
            </a:r>
            <a:r>
              <a:rPr lang="en-US" sz="7200" dirty="0"/>
              <a:t> no </a:t>
            </a:r>
            <a:r>
              <a:rPr lang="en-US" sz="7200" dirty="0" err="1"/>
              <a:t>tiene</a:t>
            </a:r>
            <a:r>
              <a:rPr lang="en-US" sz="7200" dirty="0"/>
              <a:t> que </a:t>
            </a:r>
            <a:r>
              <a:rPr lang="en-US" sz="7200" dirty="0" err="1"/>
              <a:t>evaluar</a:t>
            </a:r>
            <a:r>
              <a:rPr lang="en-US" sz="7200" dirty="0"/>
              <a:t> a un </a:t>
            </a:r>
            <a:r>
              <a:rPr lang="en-US" sz="7200" dirty="0" err="1"/>
              <a:t>estudiante</a:t>
            </a:r>
            <a:r>
              <a:rPr lang="en-US" sz="7200" dirty="0"/>
              <a:t> </a:t>
            </a:r>
            <a:r>
              <a:rPr lang="en-US" sz="7200" dirty="0" err="1"/>
              <a:t>solamente</a:t>
            </a:r>
            <a:r>
              <a:rPr lang="en-US" sz="7200" dirty="0"/>
              <a:t> </a:t>
            </a:r>
            <a:r>
              <a:rPr lang="en-US" sz="7200" dirty="0" err="1"/>
              <a:t>porque</a:t>
            </a:r>
            <a:r>
              <a:rPr lang="en-US" sz="7200" dirty="0"/>
              <a:t> un padre lo </a:t>
            </a:r>
            <a:r>
              <a:rPr lang="en-US" sz="7200" dirty="0" err="1"/>
              <a:t>demanda</a:t>
            </a:r>
            <a:r>
              <a:rPr lang="en-US" sz="7200" dirty="0"/>
              <a:t>.</a:t>
            </a:r>
          </a:p>
          <a:p>
            <a:r>
              <a:rPr lang="en-US" sz="7200" dirty="0"/>
              <a:t>El </a:t>
            </a:r>
            <a:r>
              <a:rPr lang="en-US" sz="7200" dirty="0" err="1"/>
              <a:t>distrito</a:t>
            </a:r>
            <a:r>
              <a:rPr lang="en-US" sz="7200" dirty="0"/>
              <a:t> </a:t>
            </a:r>
            <a:r>
              <a:rPr lang="en-US" sz="7200" dirty="0" err="1"/>
              <a:t>tiene</a:t>
            </a:r>
            <a:r>
              <a:rPr lang="en-US" sz="7200" dirty="0"/>
              <a:t> que </a:t>
            </a:r>
            <a:r>
              <a:rPr lang="en-US" sz="7200" dirty="0" err="1"/>
              <a:t>sospechar</a:t>
            </a:r>
            <a:r>
              <a:rPr lang="en-US" sz="7200" dirty="0"/>
              <a:t> que el </a:t>
            </a:r>
            <a:r>
              <a:rPr lang="en-US" sz="7200" dirty="0" err="1"/>
              <a:t>estudiante</a:t>
            </a:r>
            <a:r>
              <a:rPr lang="en-US" sz="7200" dirty="0"/>
              <a:t> </a:t>
            </a:r>
            <a:r>
              <a:rPr lang="en-US" sz="7200" dirty="0" err="1"/>
              <a:t>tiene</a:t>
            </a:r>
            <a:r>
              <a:rPr lang="en-US" sz="7200" dirty="0"/>
              <a:t> </a:t>
            </a:r>
            <a:r>
              <a:rPr lang="en-US" sz="7200" dirty="0" err="1"/>
              <a:t>una</a:t>
            </a:r>
            <a:r>
              <a:rPr lang="en-US" sz="7200" dirty="0"/>
              <a:t> </a:t>
            </a:r>
            <a:r>
              <a:rPr lang="en-US" sz="7200" dirty="0" err="1"/>
              <a:t>condicion</a:t>
            </a:r>
            <a:r>
              <a:rPr lang="en-US" sz="7200" dirty="0"/>
              <a:t> mental or </a:t>
            </a:r>
            <a:r>
              <a:rPr lang="en-US" sz="7200" dirty="0" err="1"/>
              <a:t>fisica</a:t>
            </a:r>
            <a:r>
              <a:rPr lang="en-US" sz="7200" dirty="0"/>
              <a:t> que </a:t>
            </a:r>
            <a:r>
              <a:rPr lang="en-US" sz="7200" dirty="0" err="1"/>
              <a:t>limita</a:t>
            </a:r>
            <a:r>
              <a:rPr lang="en-US" sz="7200" dirty="0"/>
              <a:t> </a:t>
            </a:r>
            <a:r>
              <a:rPr lang="en-US" sz="7200" dirty="0" err="1"/>
              <a:t>significadamente</a:t>
            </a:r>
            <a:r>
              <a:rPr lang="en-US" sz="7200" dirty="0"/>
              <a:t> </a:t>
            </a:r>
            <a:r>
              <a:rPr lang="en-US" sz="7200" dirty="0" err="1"/>
              <a:t>una</a:t>
            </a:r>
            <a:r>
              <a:rPr lang="en-US" sz="7200" dirty="0"/>
              <a:t> </a:t>
            </a:r>
            <a:r>
              <a:rPr lang="en-US" sz="7200" dirty="0" err="1"/>
              <a:t>actividad</a:t>
            </a:r>
            <a:r>
              <a:rPr lang="en-US" sz="7200" dirty="0"/>
              <a:t> de </a:t>
            </a:r>
            <a:r>
              <a:rPr lang="en-US" sz="7200" dirty="0" err="1"/>
              <a:t>vida</a:t>
            </a:r>
            <a:r>
              <a:rPr lang="en-US" sz="7200" dirty="0"/>
              <a:t> major (</a:t>
            </a:r>
            <a:r>
              <a:rPr lang="en-US" sz="7200" dirty="0" err="1"/>
              <a:t>como</a:t>
            </a:r>
            <a:r>
              <a:rPr lang="en-US" sz="7200" dirty="0"/>
              <a:t> </a:t>
            </a:r>
            <a:r>
              <a:rPr lang="en-US" sz="7200" dirty="0" err="1"/>
              <a:t>lectura</a:t>
            </a:r>
            <a:r>
              <a:rPr lang="en-US" sz="7200" dirty="0"/>
              <a:t>) y </a:t>
            </a:r>
            <a:r>
              <a:rPr lang="en-US" sz="7200" dirty="0" err="1"/>
              <a:t>necesita</a:t>
            </a:r>
            <a:r>
              <a:rPr lang="en-US" sz="7200" dirty="0"/>
              <a:t> </a:t>
            </a:r>
            <a:r>
              <a:rPr lang="en-US" sz="7200" dirty="0" err="1"/>
              <a:t>servicios</a:t>
            </a:r>
            <a:r>
              <a:rPr lang="en-US" sz="7200" dirty="0"/>
              <a:t>. </a:t>
            </a:r>
          </a:p>
          <a:p>
            <a:endParaRPr lang="en-US" dirty="0"/>
          </a:p>
        </p:txBody>
      </p:sp>
    </p:spTree>
    <p:extLst>
      <p:ext uri="{BB962C8B-B14F-4D97-AF65-F5344CB8AC3E}">
        <p14:creationId xmlns:p14="http://schemas.microsoft.com/office/powerpoint/2010/main" val="368042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yimg.com/uu/api/res/1.2/bYaiRy1b3zDRDPw2ShRY7Q--~B/aD0xNDE0O3c9MjEyMTtzbT0xO2FwcGlkPXl0YWNoeW9u/https:/media-mbst-pub-ue1.s3.amazonaws.com/creatr-uploaded-images/2020-03/01b39a90-6e9d-11ea-bfdc-d216ee37fc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250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image.shutterstock.com/image-photo/hispanic-sweet-little-girl-crying-260nw-218115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028" y="0"/>
            <a:ext cx="6066972" cy="756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55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Rights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Parents/guardians always have the right to request a referral for a dyslexia evaluation at any time.</a:t>
            </a:r>
          </a:p>
          <a:p>
            <a:r>
              <a:rPr lang="en-US" dirty="0" smtClean="0"/>
              <a:t>Once a parent request for dyslexia evaluation has been made, the school district is obligated to review the student’s data to determine if there is reason to believe that the student may  have a disability.</a:t>
            </a:r>
          </a:p>
          <a:p>
            <a:r>
              <a:rPr lang="en-US" dirty="0" smtClean="0"/>
              <a:t>If a school district refuses to evaluate, the school district must provide the parent with the rationale for refusal and notice of their due process rights under Section 504 or IDEA.</a:t>
            </a:r>
            <a:endParaRPr lang="en-US" dirty="0"/>
          </a:p>
        </p:txBody>
      </p:sp>
      <p:sp>
        <p:nvSpPr>
          <p:cNvPr id="4" name="Content Placeholder 3"/>
          <p:cNvSpPr>
            <a:spLocks noGrp="1"/>
          </p:cNvSpPr>
          <p:nvPr>
            <p:ph sz="half" idx="2"/>
          </p:nvPr>
        </p:nvSpPr>
        <p:spPr>
          <a:xfrm>
            <a:off x="6475790" y="685801"/>
            <a:ext cx="4934479" cy="3615266"/>
          </a:xfrm>
        </p:spPr>
        <p:txBody>
          <a:bodyPr>
            <a:normAutofit fontScale="92500" lnSpcReduction="20000"/>
          </a:bodyPr>
          <a:lstStyle/>
          <a:p>
            <a:r>
              <a:rPr lang="en-US" dirty="0"/>
              <a:t>Derechos de Padres</a:t>
            </a:r>
            <a:endParaRPr lang="en-US" dirty="0" smtClean="0"/>
          </a:p>
          <a:p>
            <a:r>
              <a:rPr lang="en-US" dirty="0" smtClean="0"/>
              <a:t>Padres </a:t>
            </a:r>
            <a:r>
              <a:rPr lang="en-US" dirty="0" err="1"/>
              <a:t>siempre</a:t>
            </a:r>
            <a:r>
              <a:rPr lang="en-US" dirty="0"/>
              <a:t> </a:t>
            </a:r>
            <a:r>
              <a:rPr lang="en-US" dirty="0" err="1"/>
              <a:t>tienen</a:t>
            </a:r>
            <a:r>
              <a:rPr lang="en-US" dirty="0"/>
              <a:t> el derecho de </a:t>
            </a:r>
            <a:r>
              <a:rPr lang="en-US" dirty="0" err="1"/>
              <a:t>pedir</a:t>
            </a:r>
            <a:r>
              <a:rPr lang="en-US" dirty="0"/>
              <a:t> </a:t>
            </a:r>
            <a:r>
              <a:rPr lang="en-US" dirty="0" err="1"/>
              <a:t>una</a:t>
            </a:r>
            <a:r>
              <a:rPr lang="en-US" dirty="0"/>
              <a:t> </a:t>
            </a:r>
            <a:r>
              <a:rPr lang="en-US" dirty="0" err="1"/>
              <a:t>evaluacion</a:t>
            </a:r>
            <a:r>
              <a:rPr lang="en-US" dirty="0"/>
              <a:t> de dyslexia a </a:t>
            </a:r>
            <a:r>
              <a:rPr lang="en-US" dirty="0" err="1"/>
              <a:t>cualquer</a:t>
            </a:r>
            <a:r>
              <a:rPr lang="en-US" dirty="0"/>
              <a:t> </a:t>
            </a:r>
            <a:r>
              <a:rPr lang="en-US" dirty="0" err="1"/>
              <a:t>tiempo</a:t>
            </a:r>
            <a:r>
              <a:rPr lang="en-US" dirty="0"/>
              <a:t>. </a:t>
            </a:r>
          </a:p>
          <a:p>
            <a:r>
              <a:rPr lang="en-US" dirty="0"/>
              <a:t>El </a:t>
            </a:r>
            <a:r>
              <a:rPr lang="en-US" dirty="0" err="1"/>
              <a:t>distrito</a:t>
            </a:r>
            <a:r>
              <a:rPr lang="en-US" dirty="0"/>
              <a:t> </a:t>
            </a:r>
            <a:r>
              <a:rPr lang="en-US" dirty="0" err="1"/>
              <a:t>esta</a:t>
            </a:r>
            <a:r>
              <a:rPr lang="en-US" dirty="0"/>
              <a:t> </a:t>
            </a:r>
            <a:r>
              <a:rPr lang="en-US" dirty="0" err="1"/>
              <a:t>obligado</a:t>
            </a:r>
            <a:r>
              <a:rPr lang="en-US" dirty="0"/>
              <a:t> a </a:t>
            </a:r>
            <a:r>
              <a:rPr lang="en-US" dirty="0" err="1"/>
              <a:t>revisar</a:t>
            </a:r>
            <a:r>
              <a:rPr lang="en-US" dirty="0"/>
              <a:t> la </a:t>
            </a:r>
            <a:r>
              <a:rPr lang="en-US" dirty="0" err="1"/>
              <a:t>informacion</a:t>
            </a:r>
            <a:r>
              <a:rPr lang="en-US" dirty="0"/>
              <a:t> del </a:t>
            </a:r>
            <a:r>
              <a:rPr lang="en-US" dirty="0" err="1"/>
              <a:t>estudiante</a:t>
            </a:r>
            <a:r>
              <a:rPr lang="en-US" dirty="0"/>
              <a:t> para </a:t>
            </a:r>
            <a:r>
              <a:rPr lang="en-US" dirty="0" err="1"/>
              <a:t>determinar</a:t>
            </a:r>
            <a:r>
              <a:rPr lang="en-US" dirty="0"/>
              <a:t> </a:t>
            </a:r>
            <a:r>
              <a:rPr lang="en-US" dirty="0" err="1"/>
              <a:t>si</a:t>
            </a:r>
            <a:r>
              <a:rPr lang="en-US" dirty="0"/>
              <a:t> hay </a:t>
            </a:r>
            <a:r>
              <a:rPr lang="en-US" dirty="0" err="1"/>
              <a:t>razon</a:t>
            </a:r>
            <a:r>
              <a:rPr lang="en-US" dirty="0"/>
              <a:t> que el </a:t>
            </a:r>
            <a:r>
              <a:rPr lang="en-US" dirty="0" err="1"/>
              <a:t>estudiante</a:t>
            </a:r>
            <a:r>
              <a:rPr lang="en-US" dirty="0"/>
              <a:t> </a:t>
            </a:r>
            <a:r>
              <a:rPr lang="en-US" dirty="0" err="1"/>
              <a:t>tiene</a:t>
            </a:r>
            <a:r>
              <a:rPr lang="en-US" dirty="0"/>
              <a:t> </a:t>
            </a:r>
            <a:r>
              <a:rPr lang="en-US" dirty="0" err="1"/>
              <a:t>una</a:t>
            </a:r>
            <a:r>
              <a:rPr lang="en-US" dirty="0"/>
              <a:t> </a:t>
            </a:r>
            <a:r>
              <a:rPr lang="en-US" dirty="0" err="1"/>
              <a:t>descapacidad</a:t>
            </a:r>
            <a:r>
              <a:rPr lang="en-US" dirty="0"/>
              <a:t>. </a:t>
            </a:r>
          </a:p>
          <a:p>
            <a:r>
              <a:rPr lang="en-US" dirty="0"/>
              <a:t>Si el </a:t>
            </a:r>
            <a:r>
              <a:rPr lang="en-US" dirty="0" err="1"/>
              <a:t>distrito</a:t>
            </a:r>
            <a:r>
              <a:rPr lang="en-US" dirty="0"/>
              <a:t> se </a:t>
            </a:r>
            <a:r>
              <a:rPr lang="en-US" dirty="0" err="1"/>
              <a:t>niega</a:t>
            </a:r>
            <a:r>
              <a:rPr lang="en-US" dirty="0"/>
              <a:t> </a:t>
            </a:r>
            <a:r>
              <a:rPr lang="en-US" dirty="0" err="1"/>
              <a:t>en</a:t>
            </a:r>
            <a:r>
              <a:rPr lang="en-US" dirty="0"/>
              <a:t> </a:t>
            </a:r>
            <a:r>
              <a:rPr lang="en-US" dirty="0" err="1"/>
              <a:t>evaluar</a:t>
            </a:r>
            <a:r>
              <a:rPr lang="en-US" dirty="0"/>
              <a:t>, el </a:t>
            </a:r>
            <a:r>
              <a:rPr lang="en-US" dirty="0" err="1"/>
              <a:t>distrito</a:t>
            </a:r>
            <a:r>
              <a:rPr lang="en-US" dirty="0"/>
              <a:t> </a:t>
            </a:r>
            <a:r>
              <a:rPr lang="en-US" dirty="0" err="1"/>
              <a:t>tiene</a:t>
            </a:r>
            <a:r>
              <a:rPr lang="en-US" dirty="0"/>
              <a:t> que </a:t>
            </a:r>
            <a:r>
              <a:rPr lang="en-US" dirty="0" err="1"/>
              <a:t>dar</a:t>
            </a:r>
            <a:r>
              <a:rPr lang="en-US" dirty="0"/>
              <a:t> </a:t>
            </a:r>
            <a:r>
              <a:rPr lang="en-US" dirty="0" err="1"/>
              <a:t>razon</a:t>
            </a:r>
            <a:r>
              <a:rPr lang="en-US" dirty="0"/>
              <a:t> </a:t>
            </a:r>
            <a:r>
              <a:rPr lang="en-US" dirty="0" err="1"/>
              <a:t>por</a:t>
            </a:r>
            <a:r>
              <a:rPr lang="en-US" dirty="0"/>
              <a:t> </a:t>
            </a:r>
            <a:r>
              <a:rPr lang="en-US" dirty="0" err="1"/>
              <a:t>negar</a:t>
            </a:r>
            <a:r>
              <a:rPr lang="en-US" dirty="0"/>
              <a:t> la </a:t>
            </a:r>
            <a:r>
              <a:rPr lang="en-US" dirty="0" err="1"/>
              <a:t>evaluacion</a:t>
            </a:r>
            <a:r>
              <a:rPr lang="en-US" dirty="0"/>
              <a:t> y </a:t>
            </a:r>
            <a:r>
              <a:rPr lang="en-US" dirty="0" err="1"/>
              <a:t>dar</a:t>
            </a:r>
            <a:r>
              <a:rPr lang="en-US" dirty="0"/>
              <a:t> </a:t>
            </a:r>
            <a:r>
              <a:rPr lang="en-US" dirty="0" err="1"/>
              <a:t>noticia</a:t>
            </a:r>
            <a:r>
              <a:rPr lang="en-US" dirty="0"/>
              <a:t> del </a:t>
            </a:r>
            <a:r>
              <a:rPr lang="en-US" dirty="0" err="1"/>
              <a:t>debido</a:t>
            </a:r>
            <a:r>
              <a:rPr lang="en-US" dirty="0"/>
              <a:t> al </a:t>
            </a:r>
            <a:r>
              <a:rPr lang="en-US" dirty="0" err="1"/>
              <a:t>proceso</a:t>
            </a:r>
            <a:r>
              <a:rPr lang="en-US" dirty="0"/>
              <a:t> de derechos del </a:t>
            </a:r>
            <a:r>
              <a:rPr lang="en-US" dirty="0" err="1"/>
              <a:t>Seccion</a:t>
            </a:r>
            <a:r>
              <a:rPr lang="en-US" dirty="0"/>
              <a:t> 504 o IDEA. </a:t>
            </a:r>
          </a:p>
          <a:p>
            <a:endParaRPr lang="en-US" dirty="0"/>
          </a:p>
        </p:txBody>
      </p:sp>
    </p:spTree>
    <p:extLst>
      <p:ext uri="{BB962C8B-B14F-4D97-AF65-F5344CB8AC3E}">
        <p14:creationId xmlns:p14="http://schemas.microsoft.com/office/powerpoint/2010/main" val="303179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7200" dirty="0" smtClean="0"/>
              <a:t>Dyslexia Screener</a:t>
            </a:r>
            <a:endParaRPr lang="en-US" sz="7200" dirty="0"/>
          </a:p>
        </p:txBody>
      </p:sp>
    </p:spTree>
    <p:extLst>
      <p:ext uri="{BB962C8B-B14F-4D97-AF65-F5344CB8AC3E}">
        <p14:creationId xmlns:p14="http://schemas.microsoft.com/office/powerpoint/2010/main" val="1522499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7594"/>
            <a:ext cx="8534400" cy="1507067"/>
          </a:xfrm>
        </p:spPr>
        <p:txBody>
          <a:bodyPr/>
          <a:lstStyle/>
          <a:p>
            <a:r>
              <a:rPr lang="en-US" sz="4000" dirty="0"/>
              <a:t>State Requirements</a:t>
            </a:r>
          </a:p>
        </p:txBody>
      </p:sp>
      <p:sp>
        <p:nvSpPr>
          <p:cNvPr id="3" name="Subtitle 2"/>
          <p:cNvSpPr>
            <a:spLocks noGrp="1"/>
          </p:cNvSpPr>
          <p:nvPr>
            <p:ph sz="half" idx="1"/>
          </p:nvPr>
        </p:nvSpPr>
        <p:spPr>
          <a:xfrm>
            <a:off x="401183" y="764601"/>
            <a:ext cx="4313864" cy="3777622"/>
          </a:xfrm>
        </p:spPr>
        <p:txBody>
          <a:bodyPr>
            <a:normAutofit fontScale="25000" lnSpcReduction="20000"/>
          </a:bodyPr>
          <a:lstStyle/>
          <a:p>
            <a:pPr algn="l"/>
            <a:endParaRPr lang="en-US" sz="6400" dirty="0" smtClean="0"/>
          </a:p>
          <a:p>
            <a:pPr algn="l"/>
            <a:r>
              <a:rPr lang="en-US" sz="6400" dirty="0" smtClean="0"/>
              <a:t>In </a:t>
            </a:r>
            <a:r>
              <a:rPr lang="en-US" sz="6400" dirty="0"/>
              <a:t>2017, the 85th Texas Legislature passed House Bill (HB) 1886, amending </a:t>
            </a:r>
            <a:r>
              <a:rPr lang="en-US" sz="6400" b="1" dirty="0"/>
              <a:t>Texas Education Code (TEC) §38.003</a:t>
            </a:r>
            <a:r>
              <a:rPr lang="en-US" sz="6400" dirty="0"/>
              <a:t>, Screening and Treatment for Dyslexia</a:t>
            </a:r>
            <a:r>
              <a:rPr lang="en-US" sz="6400" dirty="0" smtClean="0"/>
              <a:t>, </a:t>
            </a:r>
            <a:r>
              <a:rPr lang="en-US" sz="6400" dirty="0"/>
              <a:t>to require that </a:t>
            </a:r>
            <a:r>
              <a:rPr lang="en-US" sz="6400" b="1" i="1" dirty="0">
                <a:solidFill>
                  <a:srgbClr val="FF0000"/>
                </a:solidFill>
              </a:rPr>
              <a:t>all kindergarten and first-grade </a:t>
            </a:r>
            <a:r>
              <a:rPr lang="en-US" sz="6400" dirty="0"/>
              <a:t>public school students be </a:t>
            </a:r>
            <a:r>
              <a:rPr lang="en-US" sz="6400" b="1" i="1" dirty="0">
                <a:solidFill>
                  <a:srgbClr val="FF0000"/>
                </a:solidFill>
              </a:rPr>
              <a:t>screened for dyslexia </a:t>
            </a:r>
            <a:r>
              <a:rPr lang="en-US" sz="6400" dirty="0"/>
              <a:t>and related disorders</a:t>
            </a:r>
            <a:r>
              <a:rPr lang="en-US" sz="6400" dirty="0" smtClean="0"/>
              <a:t>.</a:t>
            </a:r>
          </a:p>
          <a:p>
            <a:pPr algn="l"/>
            <a:endParaRPr lang="en-US" sz="6400" dirty="0"/>
          </a:p>
          <a:p>
            <a:r>
              <a:rPr lang="en-US" sz="6400" b="1" i="1" dirty="0"/>
              <a:t>Texas Education Code §28.006</a:t>
            </a:r>
            <a:r>
              <a:rPr lang="en-US" sz="6400" dirty="0"/>
              <a:t>, Reading Diagnosis, requires each school district to administer to students in </a:t>
            </a:r>
            <a:r>
              <a:rPr lang="en-US" sz="6400" b="1" i="1" dirty="0">
                <a:solidFill>
                  <a:srgbClr val="FF0000"/>
                </a:solidFill>
              </a:rPr>
              <a:t>kindergarten, first grade</a:t>
            </a:r>
            <a:r>
              <a:rPr lang="en-US" sz="6400" dirty="0"/>
              <a:t>, and </a:t>
            </a:r>
            <a:r>
              <a:rPr lang="en-US" sz="6400" b="1" i="1" dirty="0">
                <a:solidFill>
                  <a:srgbClr val="FF0000"/>
                </a:solidFill>
              </a:rPr>
              <a:t>second grade </a:t>
            </a:r>
            <a:r>
              <a:rPr lang="en-US" sz="6400" dirty="0"/>
              <a:t>a reading instrument to diagnose student reading development and comprehension.</a:t>
            </a:r>
          </a:p>
          <a:p>
            <a:endParaRPr lang="en-US" sz="6400" dirty="0"/>
          </a:p>
          <a:p>
            <a:r>
              <a:rPr lang="en-US" sz="6400" dirty="0"/>
              <a:t> This law also requires school districts to administer a reading instrument at the beginning of </a:t>
            </a:r>
            <a:r>
              <a:rPr lang="en-US" sz="6400" b="1" i="1" dirty="0">
                <a:solidFill>
                  <a:srgbClr val="FF0000"/>
                </a:solidFill>
              </a:rPr>
              <a:t>seventh grade </a:t>
            </a:r>
            <a:r>
              <a:rPr lang="en-US" sz="6400" dirty="0"/>
              <a:t>to students who did not demonstrate reading proficiency on the sixth-grade state reading assessment. </a:t>
            </a:r>
          </a:p>
          <a:p>
            <a:pPr algn="l"/>
            <a:endParaRPr lang="en-US" dirty="0"/>
          </a:p>
        </p:txBody>
      </p:sp>
      <p:sp>
        <p:nvSpPr>
          <p:cNvPr id="4" name="Content Placeholder 3"/>
          <p:cNvSpPr>
            <a:spLocks noGrp="1"/>
          </p:cNvSpPr>
          <p:nvPr>
            <p:ph sz="half" idx="2"/>
          </p:nvPr>
        </p:nvSpPr>
        <p:spPr>
          <a:xfrm>
            <a:off x="5646788" y="764601"/>
            <a:ext cx="6182353" cy="4460542"/>
          </a:xfrm>
        </p:spPr>
        <p:txBody>
          <a:bodyPr>
            <a:normAutofit fontScale="25000" lnSpcReduction="20000"/>
          </a:bodyPr>
          <a:lstStyle/>
          <a:p>
            <a:pPr marL="0" indent="0">
              <a:buNone/>
            </a:pPr>
            <a:r>
              <a:rPr lang="en-US" sz="6400" dirty="0" err="1"/>
              <a:t>Requisitos</a:t>
            </a:r>
            <a:r>
              <a:rPr lang="en-US" sz="6400" dirty="0"/>
              <a:t> del Estado</a:t>
            </a:r>
            <a:endParaRPr lang="es-ES" sz="6400" dirty="0" smtClean="0"/>
          </a:p>
          <a:p>
            <a:r>
              <a:rPr lang="es-ES" sz="6400" dirty="0" smtClean="0"/>
              <a:t>En </a:t>
            </a:r>
            <a:r>
              <a:rPr lang="es-ES" sz="6400" dirty="0"/>
              <a:t>el 2017, la 85a Legislatura de Texas aprobó la propuesta de ley 1886, que modificaba el Código de Educación de Texas (TEC) sección 38.003, Chequeo y Tratamiento de la Dislexia,1 para requerir que todos los estudiantes de escuelas públicas de kindergarten y primer grado sean evaluados en cuanto a dislexia y trastornos relacionados</a:t>
            </a:r>
            <a:r>
              <a:rPr lang="es-ES" sz="6400" dirty="0" smtClean="0"/>
              <a:t>.</a:t>
            </a:r>
          </a:p>
          <a:p>
            <a:endParaRPr lang="en-US" sz="6400" dirty="0"/>
          </a:p>
          <a:p>
            <a:r>
              <a:rPr lang="es-ES" sz="6400" dirty="0"/>
              <a:t>El Código de Educación de Texas, sección 28.006, Diagnóstico en Lectura, requiere que cada distrito escolar administre a los estudiantes en kindergarten, primero y segundo grado un instrumento de lectura para evaluar el desarrollo y comprensión de lectura de los estudiantes. </a:t>
            </a:r>
          </a:p>
          <a:p>
            <a:r>
              <a:rPr lang="es-ES" sz="6400" dirty="0"/>
              <a:t>Esta ley requiere también que los distritos escolares administren un instrumento de lectura al inicio del séptimo 1 Para tener acceso al texto completo de las leyes y reglamentos estatales referidos en este capítulo, dirigirse por favor al Apéndice C, Leyes y Reglamentos del Estado Relacionados con Dislexia. </a:t>
            </a:r>
            <a:r>
              <a:rPr lang="es-ES" sz="6400" dirty="0" smtClean="0"/>
              <a:t>7 </a:t>
            </a:r>
            <a:r>
              <a:rPr lang="es-ES" sz="6400" dirty="0"/>
              <a:t>grado a los estudiantes que no demostraron un desempeño en lectura satisfactorio en la prueba estatal de lectura de sexto grado.</a:t>
            </a:r>
            <a:endParaRPr lang="en-US" sz="6400" dirty="0"/>
          </a:p>
          <a:p>
            <a:endParaRPr lang="en-US" dirty="0"/>
          </a:p>
        </p:txBody>
      </p:sp>
    </p:spTree>
    <p:extLst>
      <p:ext uri="{BB962C8B-B14F-4D97-AF65-F5344CB8AC3E}">
        <p14:creationId xmlns:p14="http://schemas.microsoft.com/office/powerpoint/2010/main" val="385372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44" y="4134811"/>
            <a:ext cx="4719061" cy="1507067"/>
          </a:xfrm>
        </p:spPr>
        <p:txBody>
          <a:bodyPr>
            <a:normAutofit/>
          </a:bodyPr>
          <a:lstStyle/>
          <a:p>
            <a:r>
              <a:rPr lang="en-US" sz="4000" dirty="0"/>
              <a:t>Dyslexia Screening</a:t>
            </a:r>
          </a:p>
        </p:txBody>
      </p:sp>
      <p:sp>
        <p:nvSpPr>
          <p:cNvPr id="3" name="Subtitle 2"/>
          <p:cNvSpPr>
            <a:spLocks noGrp="1"/>
          </p:cNvSpPr>
          <p:nvPr>
            <p:ph sz="half" idx="1"/>
          </p:nvPr>
        </p:nvSpPr>
        <p:spPr>
          <a:xfrm>
            <a:off x="139266" y="-1"/>
            <a:ext cx="4937655" cy="3615267"/>
          </a:xfrm>
        </p:spPr>
        <p:txBody>
          <a:bodyPr>
            <a:normAutofit fontScale="70000" lnSpcReduction="20000"/>
          </a:bodyPr>
          <a:lstStyle/>
          <a:p>
            <a:r>
              <a:rPr lang="en-US" sz="3200" dirty="0"/>
              <a:t>Screening is NOT a FORMAL evaluation.</a:t>
            </a:r>
          </a:p>
          <a:p>
            <a:pPr algn="l"/>
            <a:endParaRPr lang="en-US" sz="3200" dirty="0" smtClean="0"/>
          </a:p>
          <a:p>
            <a:pPr algn="l"/>
            <a:r>
              <a:rPr lang="en-US" sz="3200" dirty="0" smtClean="0"/>
              <a:t>Screening </a:t>
            </a:r>
            <a:r>
              <a:rPr lang="en-US" sz="3200" dirty="0"/>
              <a:t>does not “diagnose” dyslexia</a:t>
            </a:r>
            <a:r>
              <a:rPr lang="en-US" sz="3200" dirty="0" smtClean="0"/>
              <a:t>.</a:t>
            </a:r>
          </a:p>
          <a:p>
            <a:pPr algn="l"/>
            <a:endParaRPr lang="en-US" sz="3200" dirty="0" smtClean="0"/>
          </a:p>
          <a:p>
            <a:pPr algn="l"/>
            <a:r>
              <a:rPr lang="en-US" sz="3200" dirty="0" smtClean="0"/>
              <a:t>Screening identifies </a:t>
            </a:r>
            <a:r>
              <a:rPr lang="en-US" sz="3200" dirty="0"/>
              <a:t>“predictor variables” that raise red flags, so parents and teachers can intervene early and effectively.</a:t>
            </a:r>
          </a:p>
        </p:txBody>
      </p:sp>
      <p:sp>
        <p:nvSpPr>
          <p:cNvPr id="4" name="Content Placeholder 3"/>
          <p:cNvSpPr>
            <a:spLocks noGrp="1"/>
          </p:cNvSpPr>
          <p:nvPr>
            <p:ph sz="half" idx="2"/>
          </p:nvPr>
        </p:nvSpPr>
        <p:spPr>
          <a:xfrm>
            <a:off x="6238008" y="0"/>
            <a:ext cx="4934479" cy="3615266"/>
          </a:xfrm>
        </p:spPr>
        <p:txBody>
          <a:bodyPr>
            <a:normAutofit fontScale="70000" lnSpcReduction="20000"/>
          </a:bodyPr>
          <a:lstStyle/>
          <a:p>
            <a:pPr marL="0" indent="0">
              <a:buNone/>
            </a:pPr>
            <a:r>
              <a:rPr lang="en-US" sz="3300" dirty="0" err="1"/>
              <a:t>Chequeo</a:t>
            </a:r>
            <a:r>
              <a:rPr lang="en-US" sz="3300" dirty="0"/>
              <a:t> de </a:t>
            </a:r>
            <a:r>
              <a:rPr lang="en-US" sz="3300" dirty="0" err="1"/>
              <a:t>Dislexia</a:t>
            </a:r>
            <a:r>
              <a:rPr lang="en-US" sz="3300" dirty="0"/>
              <a:t> </a:t>
            </a:r>
            <a:endParaRPr lang="en-US" sz="3300" dirty="0" smtClean="0"/>
          </a:p>
          <a:p>
            <a:r>
              <a:rPr lang="en-US" sz="3300" dirty="0" smtClean="0"/>
              <a:t>El </a:t>
            </a:r>
            <a:r>
              <a:rPr lang="en-US" sz="3300" dirty="0" err="1"/>
              <a:t>chequeo</a:t>
            </a:r>
            <a:r>
              <a:rPr lang="en-US" sz="3300" dirty="0"/>
              <a:t> no </a:t>
            </a:r>
            <a:r>
              <a:rPr lang="en-US" sz="3300" dirty="0" err="1"/>
              <a:t>es</a:t>
            </a:r>
            <a:r>
              <a:rPr lang="en-US" sz="3300" dirty="0"/>
              <a:t> </a:t>
            </a:r>
            <a:r>
              <a:rPr lang="en-US" sz="3300" dirty="0" err="1"/>
              <a:t>una</a:t>
            </a:r>
            <a:r>
              <a:rPr lang="en-US" sz="3300" dirty="0"/>
              <a:t> </a:t>
            </a:r>
            <a:r>
              <a:rPr lang="en-US" sz="3300" dirty="0" err="1"/>
              <a:t>evaluacion</a:t>
            </a:r>
            <a:r>
              <a:rPr lang="en-US" sz="3300" dirty="0"/>
              <a:t> formal.</a:t>
            </a:r>
          </a:p>
          <a:p>
            <a:endParaRPr lang="en-US" sz="3300" dirty="0"/>
          </a:p>
          <a:p>
            <a:r>
              <a:rPr lang="en-US" sz="3300" dirty="0"/>
              <a:t>El </a:t>
            </a:r>
            <a:r>
              <a:rPr lang="en-US" sz="3300" dirty="0" err="1"/>
              <a:t>chequeo</a:t>
            </a:r>
            <a:r>
              <a:rPr lang="en-US" sz="3300" dirty="0"/>
              <a:t> </a:t>
            </a:r>
            <a:r>
              <a:rPr lang="en-US" sz="3300" dirty="0" err="1"/>
              <a:t>identifica</a:t>
            </a:r>
            <a:r>
              <a:rPr lang="en-US" sz="3300" dirty="0"/>
              <a:t> variables </a:t>
            </a:r>
            <a:r>
              <a:rPr lang="en-US" sz="3300" dirty="0" err="1"/>
              <a:t>predictoras</a:t>
            </a:r>
            <a:r>
              <a:rPr lang="en-US" sz="3300" dirty="0"/>
              <a:t>  para que padres y maestros </a:t>
            </a:r>
            <a:r>
              <a:rPr lang="en-US" sz="3300" dirty="0" err="1"/>
              <a:t>intervengan</a:t>
            </a:r>
            <a:r>
              <a:rPr lang="en-US" sz="3300" dirty="0"/>
              <a:t> </a:t>
            </a:r>
            <a:r>
              <a:rPr lang="en-US" sz="3300" dirty="0" err="1"/>
              <a:t>temprano</a:t>
            </a:r>
            <a:r>
              <a:rPr lang="en-US" sz="3300" dirty="0"/>
              <a:t> y </a:t>
            </a:r>
            <a:r>
              <a:rPr lang="en-US" sz="3300" dirty="0" err="1"/>
              <a:t>efectamente</a:t>
            </a:r>
            <a:r>
              <a:rPr lang="en-US" sz="3300" dirty="0"/>
              <a:t>.</a:t>
            </a:r>
          </a:p>
          <a:p>
            <a:endParaRPr lang="en-US" dirty="0"/>
          </a:p>
        </p:txBody>
      </p:sp>
      <p:pic>
        <p:nvPicPr>
          <p:cNvPr id="5" name="Picture 4" descr="Wisconsin Science and STEM Education: Formative &lt;strong&gt;Assessment&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544" y="3216851"/>
            <a:ext cx="6600825" cy="3342986"/>
          </a:xfrm>
          <a:prstGeom prst="rect">
            <a:avLst/>
          </a:prstGeom>
        </p:spPr>
      </p:pic>
    </p:spTree>
    <p:extLst>
      <p:ext uri="{BB962C8B-B14F-4D97-AF65-F5344CB8AC3E}">
        <p14:creationId xmlns:p14="http://schemas.microsoft.com/office/powerpoint/2010/main" val="16626977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Screener Criteria</a:t>
            </a:r>
          </a:p>
        </p:txBody>
      </p:sp>
      <p:sp>
        <p:nvSpPr>
          <p:cNvPr id="3" name="Subtitle 2"/>
          <p:cNvSpPr>
            <a:spLocks noGrp="1"/>
          </p:cNvSpPr>
          <p:nvPr>
            <p:ph sz="half" idx="1"/>
          </p:nvPr>
        </p:nvSpPr>
        <p:spPr>
          <a:xfrm>
            <a:off x="0" y="685800"/>
            <a:ext cx="6029325" cy="3615267"/>
          </a:xfrm>
        </p:spPr>
        <p:txBody>
          <a:bodyPr>
            <a:normAutofit fontScale="32500" lnSpcReduction="20000"/>
          </a:bodyPr>
          <a:lstStyle/>
          <a:p>
            <a:pPr algn="l"/>
            <a:r>
              <a:rPr lang="en-US" sz="4500" dirty="0" smtClean="0"/>
              <a:t> </a:t>
            </a:r>
            <a:r>
              <a:rPr lang="en-US" sz="4500" dirty="0"/>
              <a:t>Criteria for English and Spanish Screening Instruments </a:t>
            </a:r>
            <a:endParaRPr lang="en-US" sz="4500" dirty="0" smtClean="0"/>
          </a:p>
          <a:p>
            <a:pPr algn="l"/>
            <a:endParaRPr lang="en-US" sz="4500" dirty="0" smtClean="0"/>
          </a:p>
          <a:p>
            <a:pPr marL="0" indent="0" algn="l">
              <a:buNone/>
            </a:pPr>
            <a:r>
              <a:rPr lang="en-US" sz="4500" b="1" u="sng" dirty="0" smtClean="0"/>
              <a:t>Kindergarten </a:t>
            </a:r>
            <a:r>
              <a:rPr lang="en-US" sz="4500" dirty="0" smtClean="0"/>
              <a:t> 				 </a:t>
            </a:r>
            <a:r>
              <a:rPr lang="en-US" sz="4500" b="1" u="sng" dirty="0"/>
              <a:t>First Grade</a:t>
            </a:r>
          </a:p>
          <a:p>
            <a:pPr marL="0" indent="0" algn="l">
              <a:buNone/>
            </a:pPr>
            <a:r>
              <a:rPr lang="en-US" sz="4500" dirty="0" smtClean="0"/>
              <a:t>• </a:t>
            </a:r>
            <a:r>
              <a:rPr lang="en-US" sz="4500" dirty="0"/>
              <a:t>Phonological Awareness </a:t>
            </a:r>
            <a:r>
              <a:rPr lang="en-US" sz="4500" dirty="0" smtClean="0"/>
              <a:t> • </a:t>
            </a:r>
            <a:r>
              <a:rPr lang="en-US" sz="4500" dirty="0"/>
              <a:t>Phonological Awareness </a:t>
            </a:r>
            <a:r>
              <a:rPr lang="en-US" sz="4500" dirty="0" smtClean="0"/>
              <a:t/>
            </a:r>
            <a:br>
              <a:rPr lang="en-US" sz="4500" dirty="0" smtClean="0"/>
            </a:br>
            <a:r>
              <a:rPr lang="en-US" sz="4500" dirty="0" smtClean="0"/>
              <a:t>(notice </a:t>
            </a:r>
            <a:r>
              <a:rPr lang="en-US" sz="4500" dirty="0"/>
              <a:t>the sound structure in </a:t>
            </a:r>
            <a:r>
              <a:rPr lang="en-US" sz="4500" dirty="0" smtClean="0"/>
              <a:t>words)(notice </a:t>
            </a:r>
            <a:r>
              <a:rPr lang="en-US" sz="4500" dirty="0"/>
              <a:t>the sound structure in words</a:t>
            </a:r>
            <a:r>
              <a:rPr lang="en-US" sz="4500" dirty="0" smtClean="0"/>
              <a:t>)</a:t>
            </a:r>
          </a:p>
          <a:p>
            <a:pPr marL="0" indent="0">
              <a:buNone/>
            </a:pPr>
            <a:r>
              <a:rPr lang="en-US" sz="4500" dirty="0" smtClean="0"/>
              <a:t>  </a:t>
            </a:r>
            <a:r>
              <a:rPr lang="en-US" sz="4500" dirty="0"/>
              <a:t>bigger “chunks” or “parts” of </a:t>
            </a:r>
            <a:r>
              <a:rPr lang="en-US" sz="4500" dirty="0" smtClean="0"/>
              <a:t>language         bigger </a:t>
            </a:r>
            <a:r>
              <a:rPr lang="en-US" sz="4500" dirty="0"/>
              <a:t>“chunks” or “parts” of language</a:t>
            </a:r>
          </a:p>
          <a:p>
            <a:pPr marL="0" indent="0" algn="l">
              <a:buNone/>
            </a:pPr>
            <a:r>
              <a:rPr lang="en-US" sz="4500" dirty="0" smtClean="0"/>
              <a:t>• Letter  Sound Knowledge • </a:t>
            </a:r>
            <a:r>
              <a:rPr lang="en-US" sz="4500" dirty="0">
                <a:solidFill>
                  <a:schemeClr val="bg1"/>
                </a:solidFill>
              </a:rPr>
              <a:t>Reading </a:t>
            </a:r>
            <a:r>
              <a:rPr lang="en-US" sz="4500" dirty="0" smtClean="0">
                <a:solidFill>
                  <a:schemeClr val="bg1"/>
                </a:solidFill>
              </a:rPr>
              <a:t> Word Accuracy</a:t>
            </a:r>
          </a:p>
          <a:p>
            <a:pPr marL="0" indent="0" algn="l">
              <a:buNone/>
            </a:pPr>
            <a:r>
              <a:rPr lang="en-US" dirty="0" smtClean="0"/>
              <a:t>								</a:t>
            </a:r>
            <a:endParaRPr lang="en-US" dirty="0">
              <a:solidFill>
                <a:srgbClr val="FF0000"/>
              </a:solidFill>
            </a:endParaRPr>
          </a:p>
          <a:p>
            <a:pPr algn="l"/>
            <a:endParaRPr lang="en-US" dirty="0"/>
          </a:p>
          <a:p>
            <a:pPr algn="l"/>
            <a:endParaRPr lang="en-US" dirty="0"/>
          </a:p>
        </p:txBody>
      </p:sp>
      <p:sp>
        <p:nvSpPr>
          <p:cNvPr id="4" name="Content Placeholder 3"/>
          <p:cNvSpPr>
            <a:spLocks noGrp="1"/>
          </p:cNvSpPr>
          <p:nvPr>
            <p:ph sz="half" idx="2"/>
          </p:nvPr>
        </p:nvSpPr>
        <p:spPr>
          <a:xfrm>
            <a:off x="5962650" y="314326"/>
            <a:ext cx="6162675" cy="3615266"/>
          </a:xfrm>
        </p:spPr>
        <p:txBody>
          <a:bodyPr>
            <a:normAutofit fontScale="32500" lnSpcReduction="20000"/>
          </a:bodyPr>
          <a:lstStyle/>
          <a:p>
            <a:r>
              <a:rPr lang="en-US" sz="4900" dirty="0" err="1"/>
              <a:t>Criterios</a:t>
            </a:r>
            <a:r>
              <a:rPr lang="en-US" sz="4900" dirty="0"/>
              <a:t> del </a:t>
            </a:r>
            <a:r>
              <a:rPr lang="en-US" sz="4900" dirty="0" err="1"/>
              <a:t>Chequeo</a:t>
            </a:r>
            <a:r>
              <a:rPr lang="en-US" sz="4900" dirty="0"/>
              <a:t> de </a:t>
            </a:r>
            <a:r>
              <a:rPr lang="en-US" sz="4900" dirty="0" err="1"/>
              <a:t>Dislexia</a:t>
            </a:r>
            <a:endParaRPr lang="en-US" sz="4900" b="1" u="sng" dirty="0" smtClean="0"/>
          </a:p>
          <a:p>
            <a:pPr marL="0" indent="0">
              <a:buNone/>
            </a:pPr>
            <a:r>
              <a:rPr lang="en-US" sz="4900" b="1" u="sng" dirty="0" smtClean="0"/>
              <a:t>Kinder </a:t>
            </a:r>
            <a:r>
              <a:rPr lang="en-US" sz="4900" dirty="0" smtClean="0"/>
              <a:t> </a:t>
            </a:r>
            <a:r>
              <a:rPr lang="en-US" sz="4900" dirty="0"/>
              <a:t>				</a:t>
            </a:r>
            <a:r>
              <a:rPr lang="en-US" sz="4900" dirty="0" smtClean="0"/>
              <a:t>                 </a:t>
            </a:r>
            <a:r>
              <a:rPr lang="en-US" sz="4900" b="1" u="sng" dirty="0" smtClean="0"/>
              <a:t>Primer </a:t>
            </a:r>
            <a:r>
              <a:rPr lang="en-US" sz="4900" b="1" u="sng" dirty="0" err="1"/>
              <a:t>Grado</a:t>
            </a:r>
            <a:endParaRPr lang="en-US" sz="4900" b="1" u="sng" dirty="0"/>
          </a:p>
          <a:p>
            <a:pPr marL="0" indent="0">
              <a:buNone/>
            </a:pPr>
            <a:r>
              <a:rPr lang="en-US" sz="4900" dirty="0"/>
              <a:t>• </a:t>
            </a:r>
            <a:r>
              <a:rPr lang="es-ES" sz="4900" dirty="0"/>
              <a:t>Conciencia fonológica </a:t>
            </a:r>
            <a:r>
              <a:rPr lang="en-US" sz="4900" dirty="0"/>
              <a:t> </a:t>
            </a:r>
            <a:r>
              <a:rPr lang="en-US" sz="4900" dirty="0" smtClean="0"/>
              <a:t>         • </a:t>
            </a:r>
            <a:r>
              <a:rPr lang="es-ES" sz="4900" dirty="0"/>
              <a:t>Conciencia fonológica </a:t>
            </a:r>
            <a:r>
              <a:rPr lang="en-US" sz="4900" dirty="0"/>
              <a:t> </a:t>
            </a:r>
          </a:p>
          <a:p>
            <a:pPr marL="0" indent="0">
              <a:buNone/>
            </a:pPr>
            <a:r>
              <a:rPr lang="en-US" sz="4900" dirty="0" smtClean="0"/>
              <a:t>• </a:t>
            </a:r>
            <a:r>
              <a:rPr lang="es-ES" sz="4900" dirty="0"/>
              <a:t>Conocimiento de las letras </a:t>
            </a:r>
            <a:r>
              <a:rPr lang="en-US" sz="4900" dirty="0"/>
              <a:t>	</a:t>
            </a:r>
            <a:r>
              <a:rPr lang="es-ES" sz="4900" dirty="0" smtClean="0"/>
              <a:t> </a:t>
            </a:r>
            <a:r>
              <a:rPr lang="en-US" sz="4900" dirty="0" smtClean="0"/>
              <a:t> • </a:t>
            </a:r>
            <a:r>
              <a:rPr lang="es-ES" sz="4900" dirty="0"/>
              <a:t>Precisión en la lectura </a:t>
            </a:r>
            <a:endParaRPr lang="en-US" sz="4900" dirty="0">
              <a:solidFill>
                <a:srgbClr val="FF0000"/>
              </a:solidFill>
            </a:endParaRPr>
          </a:p>
          <a:p>
            <a:pPr marL="0" indent="0">
              <a:buNone/>
            </a:pPr>
            <a:r>
              <a:rPr lang="en-US" sz="7200" dirty="0"/>
              <a:t>							</a:t>
            </a:r>
            <a:r>
              <a:rPr lang="en-US" dirty="0"/>
              <a:t>		</a:t>
            </a:r>
          </a:p>
        </p:txBody>
      </p:sp>
    </p:spTree>
    <p:extLst>
      <p:ext uri="{BB962C8B-B14F-4D97-AF65-F5344CB8AC3E}">
        <p14:creationId xmlns:p14="http://schemas.microsoft.com/office/powerpoint/2010/main" val="1101381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Kindergarten </a:t>
            </a:r>
            <a:r>
              <a:rPr lang="en-US" sz="4000" b="1" dirty="0"/>
              <a:t>Requirements</a:t>
            </a:r>
            <a:r>
              <a:rPr lang="en-US" b="1" dirty="0"/>
              <a:t/>
            </a:r>
            <a:br>
              <a:rPr lang="en-US" b="1" dirty="0"/>
            </a:br>
            <a:endParaRPr lang="en-US" dirty="0"/>
          </a:p>
        </p:txBody>
      </p:sp>
      <p:sp>
        <p:nvSpPr>
          <p:cNvPr id="3" name="Subtitle 2"/>
          <p:cNvSpPr>
            <a:spLocks noGrp="1"/>
          </p:cNvSpPr>
          <p:nvPr>
            <p:ph sz="half" idx="1"/>
          </p:nvPr>
        </p:nvSpPr>
        <p:spPr>
          <a:xfrm>
            <a:off x="130029" y="3124200"/>
            <a:ext cx="4937655" cy="3615267"/>
          </a:xfrm>
        </p:spPr>
        <p:txBody>
          <a:bodyPr>
            <a:normAutofit fontScale="92500" lnSpcReduction="10000"/>
          </a:bodyPr>
          <a:lstStyle/>
          <a:p>
            <a:pPr algn="l"/>
            <a:endParaRPr lang="en-US" dirty="0"/>
          </a:p>
          <a:p>
            <a:pPr marL="0" indent="0" algn="l">
              <a:buNone/>
            </a:pPr>
            <a:r>
              <a:rPr lang="en-US" b="1" dirty="0" smtClean="0"/>
              <a:t>May 31</a:t>
            </a:r>
            <a:r>
              <a:rPr lang="en-US" b="1" baseline="30000" dirty="0" smtClean="0"/>
              <a:t>st</a:t>
            </a:r>
            <a:r>
              <a:rPr lang="en-US" b="1" dirty="0" smtClean="0"/>
              <a:t> Dyslexia Screener Deadline </a:t>
            </a:r>
            <a:endParaRPr lang="en-US" b="1" dirty="0"/>
          </a:p>
          <a:p>
            <a:pPr algn="l"/>
            <a:r>
              <a:rPr lang="en-US" dirty="0"/>
              <a:t>LEAs are required to conduct an end-of-year dyslexia screening of kindergarten students per </a:t>
            </a:r>
            <a:r>
              <a:rPr lang="en-US" u="sng" dirty="0">
                <a:hlinkClick r:id="rId2"/>
              </a:rPr>
              <a:t>Texas Education Code §</a:t>
            </a:r>
            <a:r>
              <a:rPr lang="en-US" u="sng" dirty="0" smtClean="0">
                <a:hlinkClick r:id="rId2"/>
              </a:rPr>
              <a:t>38.003</a:t>
            </a:r>
            <a:r>
              <a:rPr lang="en-US" u="sng" dirty="0" smtClean="0"/>
              <a:t>.</a:t>
            </a:r>
          </a:p>
          <a:p>
            <a:pPr algn="l"/>
            <a:endParaRPr lang="en-US" dirty="0"/>
          </a:p>
          <a:p>
            <a:pPr algn="l"/>
            <a:r>
              <a:rPr lang="en-US" dirty="0"/>
              <a:t>All </a:t>
            </a:r>
            <a:r>
              <a:rPr lang="en-US" dirty="0" smtClean="0"/>
              <a:t>kinder students should </a:t>
            </a:r>
            <a:r>
              <a:rPr lang="en-US" dirty="0"/>
              <a:t>be administered a full Dyslexia Screener </a:t>
            </a:r>
            <a:r>
              <a:rPr lang="en-US" dirty="0" smtClean="0"/>
              <a:t>and report must be submitted before </a:t>
            </a:r>
            <a:r>
              <a:rPr lang="en-US" b="1" dirty="0" smtClean="0">
                <a:solidFill>
                  <a:srgbClr val="FF0000"/>
                </a:solidFill>
              </a:rPr>
              <a:t>May 31st.</a:t>
            </a:r>
            <a:endParaRPr lang="en-US" b="1" dirty="0">
              <a:solidFill>
                <a:srgbClr val="FF0000"/>
              </a:solidFill>
            </a:endParaRPr>
          </a:p>
        </p:txBody>
      </p:sp>
      <p:sp>
        <p:nvSpPr>
          <p:cNvPr id="4" name="Content Placeholder 3"/>
          <p:cNvSpPr>
            <a:spLocks noGrp="1"/>
          </p:cNvSpPr>
          <p:nvPr>
            <p:ph sz="half" idx="2"/>
          </p:nvPr>
        </p:nvSpPr>
        <p:spPr>
          <a:xfrm>
            <a:off x="5808133" y="862541"/>
            <a:ext cx="4934479" cy="3615266"/>
          </a:xfrm>
        </p:spPr>
        <p:txBody>
          <a:bodyPr>
            <a:normAutofit fontScale="92500" lnSpcReduction="10000"/>
          </a:bodyPr>
          <a:lstStyle/>
          <a:p>
            <a:pPr marL="0" indent="0">
              <a:buNone/>
            </a:pPr>
            <a:r>
              <a:rPr lang="en-US" b="1" dirty="0" err="1" smtClean="0"/>
              <a:t>Requisitos</a:t>
            </a:r>
            <a:r>
              <a:rPr lang="en-US" b="1" dirty="0" smtClean="0"/>
              <a:t> </a:t>
            </a:r>
            <a:r>
              <a:rPr lang="en-US" b="1" dirty="0"/>
              <a:t>de </a:t>
            </a:r>
            <a:r>
              <a:rPr lang="en-US" b="1" dirty="0" smtClean="0"/>
              <a:t>Kinder</a:t>
            </a:r>
            <a:endParaRPr lang="es-ES" dirty="0" smtClean="0"/>
          </a:p>
          <a:p>
            <a:r>
              <a:rPr lang="es-ES" dirty="0" smtClean="0"/>
              <a:t>La </a:t>
            </a:r>
            <a:r>
              <a:rPr lang="es-ES" dirty="0"/>
              <a:t>sección 38.003 del Código de Educación de Texas. </a:t>
            </a:r>
          </a:p>
          <a:p>
            <a:r>
              <a:rPr lang="es-ES" dirty="0" smtClean="0"/>
              <a:t>Estudiantes </a:t>
            </a:r>
            <a:r>
              <a:rPr lang="es-ES" dirty="0"/>
              <a:t>de </a:t>
            </a:r>
            <a:r>
              <a:rPr lang="es-ES" dirty="0" smtClean="0"/>
              <a:t>kínder tienen recibir  </a:t>
            </a:r>
            <a:r>
              <a:rPr lang="es-ES" dirty="0"/>
              <a:t>un chequeo </a:t>
            </a:r>
            <a:r>
              <a:rPr lang="es-ES" dirty="0" smtClean="0"/>
              <a:t>de </a:t>
            </a:r>
            <a:r>
              <a:rPr lang="es-ES" dirty="0" err="1" smtClean="0"/>
              <a:t>diselxia</a:t>
            </a:r>
            <a:r>
              <a:rPr lang="es-ES" dirty="0" smtClean="0"/>
              <a:t> a </a:t>
            </a:r>
            <a:r>
              <a:rPr lang="es-ES" dirty="0"/>
              <a:t>más tardar a mediados del año </a:t>
            </a:r>
            <a:r>
              <a:rPr lang="es-ES" dirty="0" smtClean="0"/>
              <a:t>escolar. </a:t>
            </a:r>
            <a:r>
              <a:rPr lang="es-ES" dirty="0"/>
              <a:t>El chequeo del </a:t>
            </a:r>
            <a:r>
              <a:rPr lang="es-ES" dirty="0" smtClean="0"/>
              <a:t>kínder tiene </a:t>
            </a:r>
            <a:r>
              <a:rPr lang="es-ES" dirty="0"/>
              <a:t>que concluirse a más tardar el </a:t>
            </a:r>
            <a:r>
              <a:rPr lang="es-ES" b="1" dirty="0">
                <a:solidFill>
                  <a:srgbClr val="FF0000"/>
                </a:solidFill>
              </a:rPr>
              <a:t>31 de </a:t>
            </a:r>
            <a:r>
              <a:rPr lang="es-ES" b="1" dirty="0" smtClean="0">
                <a:solidFill>
                  <a:srgbClr val="FF0000"/>
                </a:solidFill>
              </a:rPr>
              <a:t>mayo.</a:t>
            </a:r>
            <a:r>
              <a:rPr lang="es-ES" dirty="0" smtClean="0"/>
              <a:t> </a:t>
            </a:r>
            <a:endParaRPr lang="en-US" b="1" dirty="0">
              <a:solidFill>
                <a:srgbClr val="FF0000"/>
              </a:solidFill>
            </a:endParaRPr>
          </a:p>
          <a:p>
            <a:endParaRPr lang="en-US" dirty="0"/>
          </a:p>
        </p:txBody>
      </p:sp>
      <p:pic>
        <p:nvPicPr>
          <p:cNvPr id="7" name="Picture 6" descr="&lt;strong&gt;Calendar&lt;/strong&gt; icon- &lt;strong&gt;May&lt;/strong&gt; - Wisc-Online O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6223">
            <a:off x="541711" y="432879"/>
            <a:ext cx="3620725" cy="2661690"/>
          </a:xfrm>
          <a:prstGeom prst="rect">
            <a:avLst/>
          </a:prstGeom>
        </p:spPr>
      </p:pic>
    </p:spTree>
    <p:extLst>
      <p:ext uri="{BB962C8B-B14F-4D97-AF65-F5344CB8AC3E}">
        <p14:creationId xmlns:p14="http://schemas.microsoft.com/office/powerpoint/2010/main" val="3835167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7382"/>
            <a:ext cx="3823855" cy="2697017"/>
          </a:xfrm>
        </p:spPr>
        <p:txBody>
          <a:bodyPr>
            <a:normAutofit/>
          </a:bodyPr>
          <a:lstStyle/>
          <a:p>
            <a:r>
              <a:rPr lang="en-US" sz="4000" b="1" dirty="0" smtClean="0"/>
              <a:t>First Grade Requirements</a:t>
            </a:r>
            <a:endParaRPr lang="en-US" sz="4000" dirty="0"/>
          </a:p>
        </p:txBody>
      </p:sp>
      <p:sp>
        <p:nvSpPr>
          <p:cNvPr id="3" name="Subtitle 2"/>
          <p:cNvSpPr>
            <a:spLocks noGrp="1"/>
          </p:cNvSpPr>
          <p:nvPr>
            <p:ph sz="half" idx="1"/>
          </p:nvPr>
        </p:nvSpPr>
        <p:spPr>
          <a:xfrm>
            <a:off x="-18522" y="-496454"/>
            <a:ext cx="4937655" cy="3615267"/>
          </a:xfrm>
        </p:spPr>
        <p:txBody>
          <a:bodyPr>
            <a:normAutofit/>
          </a:bodyPr>
          <a:lstStyle/>
          <a:p>
            <a:pPr algn="l"/>
            <a:endParaRPr lang="en-US" b="1" dirty="0" smtClean="0"/>
          </a:p>
          <a:p>
            <a:pPr marL="0" indent="0" algn="l">
              <a:buNone/>
            </a:pPr>
            <a:r>
              <a:rPr lang="en-US" b="1" dirty="0" smtClean="0"/>
              <a:t>January 31</a:t>
            </a:r>
            <a:r>
              <a:rPr lang="en-US" b="1" baseline="30000" dirty="0" smtClean="0"/>
              <a:t>st</a:t>
            </a:r>
            <a:r>
              <a:rPr lang="en-US" b="1" dirty="0" smtClean="0"/>
              <a:t> Dyslexia Screener Deadline </a:t>
            </a:r>
          </a:p>
          <a:p>
            <a:pPr algn="l"/>
            <a:r>
              <a:rPr lang="en-US" dirty="0" smtClean="0"/>
              <a:t>LEAs </a:t>
            </a:r>
            <a:r>
              <a:rPr lang="en-US" dirty="0"/>
              <a:t>are required to conduct </a:t>
            </a:r>
            <a:r>
              <a:rPr lang="en-US" dirty="0" smtClean="0"/>
              <a:t>a dyslexia </a:t>
            </a:r>
            <a:r>
              <a:rPr lang="en-US" dirty="0"/>
              <a:t>screening of </a:t>
            </a:r>
            <a:r>
              <a:rPr lang="en-US" dirty="0" smtClean="0"/>
              <a:t>first grade students as per</a:t>
            </a:r>
            <a:r>
              <a:rPr lang="en-US" dirty="0"/>
              <a:t> </a:t>
            </a:r>
            <a:r>
              <a:rPr lang="en-US" dirty="0">
                <a:hlinkClick r:id="rId2"/>
              </a:rPr>
              <a:t>Texas Education Code §</a:t>
            </a:r>
            <a:r>
              <a:rPr lang="en-US" dirty="0" smtClean="0">
                <a:hlinkClick r:id="rId2"/>
              </a:rPr>
              <a:t>38.003</a:t>
            </a:r>
            <a:r>
              <a:rPr lang="en-US" dirty="0" smtClean="0"/>
              <a:t>.</a:t>
            </a:r>
            <a:endParaRPr lang="en-US" dirty="0"/>
          </a:p>
          <a:p>
            <a:pPr algn="l"/>
            <a:r>
              <a:rPr lang="en-US" dirty="0" smtClean="0"/>
              <a:t>All </a:t>
            </a:r>
            <a:r>
              <a:rPr lang="en-US" dirty="0"/>
              <a:t>1st graders should be administered a full Dyslexia Screener before </a:t>
            </a:r>
            <a:r>
              <a:rPr lang="en-US" b="1" dirty="0">
                <a:solidFill>
                  <a:srgbClr val="FF0000"/>
                </a:solidFill>
              </a:rPr>
              <a:t>January </a:t>
            </a:r>
            <a:r>
              <a:rPr lang="en-US" b="1" dirty="0" smtClean="0">
                <a:solidFill>
                  <a:srgbClr val="FF0000"/>
                </a:solidFill>
              </a:rPr>
              <a:t>31</a:t>
            </a:r>
            <a:r>
              <a:rPr lang="en-US" b="1" baseline="30000" dirty="0" smtClean="0">
                <a:solidFill>
                  <a:srgbClr val="FF0000"/>
                </a:solidFill>
              </a:rPr>
              <a:t>st</a:t>
            </a:r>
            <a:r>
              <a:rPr lang="en-US" b="1" dirty="0" smtClean="0">
                <a:solidFill>
                  <a:srgbClr val="FF0000"/>
                </a:solidFill>
              </a:rPr>
              <a:t>.</a:t>
            </a:r>
            <a:endParaRPr lang="en-US" b="1" dirty="0">
              <a:solidFill>
                <a:srgbClr val="FF0000"/>
              </a:solidFill>
            </a:endParaRPr>
          </a:p>
        </p:txBody>
      </p:sp>
      <p:sp>
        <p:nvSpPr>
          <p:cNvPr id="4" name="Content Placeholder 3"/>
          <p:cNvSpPr>
            <a:spLocks noGrp="1"/>
          </p:cNvSpPr>
          <p:nvPr>
            <p:ph sz="half" idx="2"/>
          </p:nvPr>
        </p:nvSpPr>
        <p:spPr>
          <a:xfrm>
            <a:off x="6214533" y="8465"/>
            <a:ext cx="4934479" cy="3615266"/>
          </a:xfrm>
        </p:spPr>
        <p:txBody>
          <a:bodyPr>
            <a:normAutofit/>
          </a:bodyPr>
          <a:lstStyle/>
          <a:p>
            <a:pPr marL="0" indent="0">
              <a:buNone/>
            </a:pPr>
            <a:r>
              <a:rPr lang="en-US" b="1" dirty="0" err="1" smtClean="0"/>
              <a:t>Requisitos</a:t>
            </a:r>
            <a:r>
              <a:rPr lang="en-US" b="1" dirty="0" smtClean="0"/>
              <a:t> </a:t>
            </a:r>
            <a:r>
              <a:rPr lang="en-US" b="1" dirty="0"/>
              <a:t>de Primer </a:t>
            </a:r>
            <a:r>
              <a:rPr lang="en-US" b="1" dirty="0" err="1"/>
              <a:t>Grado</a:t>
            </a:r>
            <a:endParaRPr lang="es-ES" dirty="0"/>
          </a:p>
          <a:p>
            <a:r>
              <a:rPr lang="es-ES" dirty="0"/>
              <a:t>La sección 38.003 del Código de Educación de Texas. </a:t>
            </a:r>
          </a:p>
          <a:p>
            <a:r>
              <a:rPr lang="es-ES" dirty="0" smtClean="0"/>
              <a:t>Los </a:t>
            </a:r>
            <a:r>
              <a:rPr lang="es-ES" dirty="0"/>
              <a:t>estudiantes de primer grado tienen que </a:t>
            </a:r>
            <a:r>
              <a:rPr lang="es-ES" dirty="0" smtClean="0"/>
              <a:t>recibir </a:t>
            </a:r>
            <a:r>
              <a:rPr lang="es-ES" dirty="0"/>
              <a:t>un chequeo a más tardar a mediados del año escolar. </a:t>
            </a:r>
            <a:r>
              <a:rPr lang="es-ES" dirty="0" smtClean="0"/>
              <a:t>El </a:t>
            </a:r>
            <a:r>
              <a:rPr lang="es-ES" dirty="0"/>
              <a:t>chequeo del primer grado tiene que concluirse a más tardar el </a:t>
            </a:r>
            <a:r>
              <a:rPr lang="es-ES" b="1" dirty="0">
                <a:solidFill>
                  <a:srgbClr val="FF0000"/>
                </a:solidFill>
              </a:rPr>
              <a:t>31 de enero </a:t>
            </a:r>
            <a:r>
              <a:rPr lang="es-ES" dirty="0"/>
              <a:t>de cada año. </a:t>
            </a:r>
            <a:endParaRPr lang="en-US" b="1" dirty="0">
              <a:solidFill>
                <a:srgbClr val="FF0000"/>
              </a:solidFill>
            </a:endParaRPr>
          </a:p>
          <a:p>
            <a:endParaRPr lang="en-US" dirty="0"/>
          </a:p>
        </p:txBody>
      </p:sp>
      <p:pic>
        <p:nvPicPr>
          <p:cNvPr id="5" name="Picture 4" descr="Free vector graphic: &lt;strong&gt;Calendar&lt;/strong&gt;, Binder, Date, Janua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733" y="3297382"/>
            <a:ext cx="6541605" cy="3234269"/>
          </a:xfrm>
          <a:prstGeom prst="rect">
            <a:avLst/>
          </a:prstGeom>
        </p:spPr>
      </p:pic>
    </p:spTree>
    <p:extLst>
      <p:ext uri="{BB962C8B-B14F-4D97-AF65-F5344CB8AC3E}">
        <p14:creationId xmlns:p14="http://schemas.microsoft.com/office/powerpoint/2010/main" val="1911286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321" y="4884496"/>
            <a:ext cx="8534400" cy="1507067"/>
          </a:xfrm>
        </p:spPr>
        <p:txBody>
          <a:bodyPr>
            <a:normAutofit fontScale="90000"/>
          </a:bodyPr>
          <a:lstStyle/>
          <a:p>
            <a:r>
              <a:rPr lang="en-US" sz="4000" dirty="0" smtClean="0"/>
              <a:t/>
            </a:r>
            <a:br>
              <a:rPr lang="en-US" sz="4000" dirty="0" smtClean="0"/>
            </a:br>
            <a:r>
              <a:rPr lang="en-US" sz="4000" dirty="0" smtClean="0"/>
              <a:t> </a:t>
            </a:r>
            <a:r>
              <a:rPr lang="en-US" sz="4000" dirty="0"/>
              <a:t>Universal Screening: Interpretation</a:t>
            </a:r>
          </a:p>
        </p:txBody>
      </p:sp>
      <p:sp>
        <p:nvSpPr>
          <p:cNvPr id="3" name="Subtitle 2"/>
          <p:cNvSpPr>
            <a:spLocks noGrp="1"/>
          </p:cNvSpPr>
          <p:nvPr>
            <p:ph sz="half" idx="1"/>
          </p:nvPr>
        </p:nvSpPr>
        <p:spPr/>
        <p:txBody>
          <a:bodyPr>
            <a:noAutofit/>
          </a:bodyPr>
          <a:lstStyle/>
          <a:p>
            <a:pPr algn="l"/>
            <a:endParaRPr lang="en-US" sz="1800" dirty="0" smtClean="0"/>
          </a:p>
          <a:p>
            <a:pPr algn="l"/>
            <a:r>
              <a:rPr lang="en-US" sz="1800" dirty="0"/>
              <a:t>O</a:t>
            </a:r>
            <a:r>
              <a:rPr lang="en-US" sz="1800" dirty="0" smtClean="0"/>
              <a:t>nce </a:t>
            </a:r>
            <a:r>
              <a:rPr lang="en-US" sz="1800" dirty="0"/>
              <a:t>the screening has been </a:t>
            </a:r>
            <a:r>
              <a:rPr lang="en-US" sz="1800" dirty="0" smtClean="0"/>
              <a:t>administered, analyze </a:t>
            </a:r>
            <a:r>
              <a:rPr lang="en-US" sz="1800" dirty="0"/>
              <a:t>results, identify level of risk for each student, and make informed </a:t>
            </a:r>
            <a:r>
              <a:rPr lang="en-US" sz="1800" dirty="0" smtClean="0"/>
              <a:t>decisions.</a:t>
            </a:r>
          </a:p>
          <a:p>
            <a:pPr algn="l"/>
            <a:endParaRPr lang="en-US" sz="1800" dirty="0"/>
          </a:p>
          <a:p>
            <a:pPr algn="l"/>
            <a:r>
              <a:rPr lang="en-US" sz="1800" dirty="0" smtClean="0"/>
              <a:t>Students </a:t>
            </a:r>
            <a:r>
              <a:rPr lang="en-US" sz="1800" dirty="0"/>
              <a:t>scoring below the publisher-determined cut point are considered “at risk” for dyslexia, while those who score above the cut point are considered “not at risk” for dyslexia. </a:t>
            </a:r>
            <a:endParaRPr lang="en-US" sz="1800" dirty="0" smtClean="0"/>
          </a:p>
          <a:p>
            <a:pPr algn="l"/>
            <a:endParaRPr lang="en-US" sz="1800" dirty="0"/>
          </a:p>
          <a:p>
            <a:pPr algn="l"/>
            <a:r>
              <a:rPr lang="en-US" sz="1800" dirty="0"/>
              <a:t>For students who are identified as at risk for dyslexia, the school should provide targeted intervention provided by the appropriate staff as determined by the district </a:t>
            </a:r>
          </a:p>
        </p:txBody>
      </p:sp>
      <p:sp>
        <p:nvSpPr>
          <p:cNvPr id="4" name="Content Placeholder 3"/>
          <p:cNvSpPr>
            <a:spLocks noGrp="1"/>
          </p:cNvSpPr>
          <p:nvPr>
            <p:ph sz="half" idx="2"/>
          </p:nvPr>
        </p:nvSpPr>
        <p:spPr/>
        <p:txBody>
          <a:bodyPr>
            <a:normAutofit fontScale="25000" lnSpcReduction="20000"/>
          </a:bodyPr>
          <a:lstStyle/>
          <a:p>
            <a:r>
              <a:rPr lang="es-ES" sz="7200" dirty="0"/>
              <a:t>Chequeo universal: kindergarten-grado 1o: interpretación</a:t>
            </a:r>
            <a:endParaRPr lang="es-ES" sz="7200" dirty="0" smtClean="0"/>
          </a:p>
          <a:p>
            <a:r>
              <a:rPr lang="es-ES" sz="7200" dirty="0"/>
              <a:t>L</a:t>
            </a:r>
            <a:r>
              <a:rPr lang="es-ES" sz="7200" dirty="0" smtClean="0"/>
              <a:t>os </a:t>
            </a:r>
            <a:r>
              <a:rPr lang="es-ES" sz="7200" dirty="0"/>
              <a:t>estudiantes que tienen una calificación más baja que el parámetro determinado por el instrumento son considerados “en riesgo” de dislexia, mientras que los estudiantes que obtienen una calificación más alta que el parámetro son considerados “sin riesgo” en dislexia.</a:t>
            </a:r>
            <a:r>
              <a:rPr lang="en-US" sz="7200" dirty="0"/>
              <a:t> </a:t>
            </a:r>
          </a:p>
          <a:p>
            <a:endParaRPr lang="en-US" sz="7200" dirty="0"/>
          </a:p>
          <a:p>
            <a:r>
              <a:rPr lang="es-ES" sz="7200" dirty="0"/>
              <a:t>Para aquellos estudiantes que han sido identificados en riesgo de dislexia, la escuela debe ofrecer la intervención dirigida por parte del personal apropiado según lo determine el distrito escolar o la escuela.</a:t>
            </a:r>
            <a:r>
              <a:rPr lang="en-US" sz="7200" dirty="0"/>
              <a:t> </a:t>
            </a:r>
          </a:p>
          <a:p>
            <a:endParaRPr lang="en-US" dirty="0"/>
          </a:p>
        </p:txBody>
      </p:sp>
    </p:spTree>
    <p:extLst>
      <p:ext uri="{BB962C8B-B14F-4D97-AF65-F5344CB8AC3E}">
        <p14:creationId xmlns:p14="http://schemas.microsoft.com/office/powerpoint/2010/main" val="1933472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a:t> Universal Screening: Interpretation</a:t>
            </a:r>
          </a:p>
        </p:txBody>
      </p:sp>
      <p:sp>
        <p:nvSpPr>
          <p:cNvPr id="3" name="Subtitle 2"/>
          <p:cNvSpPr>
            <a:spLocks noGrp="1"/>
          </p:cNvSpPr>
          <p:nvPr>
            <p:ph sz="half" idx="1"/>
          </p:nvPr>
        </p:nvSpPr>
        <p:spPr/>
        <p:txBody>
          <a:bodyPr/>
          <a:lstStyle/>
          <a:p>
            <a:pPr algn="l"/>
            <a:r>
              <a:rPr lang="en-US" dirty="0" smtClean="0"/>
              <a:t>The </a:t>
            </a:r>
            <a:r>
              <a:rPr lang="en-US" dirty="0"/>
              <a:t>use of a tiered intervention process, such as Response to Intervention or RTI, must not be used to delay or deny an evaluation for dyslexia, especially when parent or teacher observations reveal the common characteristics of dyslexia.</a:t>
            </a:r>
          </a:p>
        </p:txBody>
      </p:sp>
      <p:sp>
        <p:nvSpPr>
          <p:cNvPr id="4" name="Content Placeholder 3"/>
          <p:cNvSpPr>
            <a:spLocks noGrp="1"/>
          </p:cNvSpPr>
          <p:nvPr>
            <p:ph sz="half" idx="2"/>
          </p:nvPr>
        </p:nvSpPr>
        <p:spPr/>
        <p:txBody>
          <a:bodyPr/>
          <a:lstStyle/>
          <a:p>
            <a:r>
              <a:rPr lang="es-ES" dirty="0"/>
              <a:t>Es importante señalar que el uso de un proceso de intervención en niveles, tal como la respuesta a la intervención (</a:t>
            </a:r>
            <a:r>
              <a:rPr lang="es-ES" dirty="0" smtClean="0"/>
              <a:t>RTI) </a:t>
            </a:r>
            <a:r>
              <a:rPr lang="es-ES" dirty="0"/>
              <a:t>no tiene que ser usado para retrasar o negar una evaluación de dislexia, especialmente cuando las observaciones de los padres o del maestro muestran las características típicas de la dislexia. </a:t>
            </a:r>
            <a:endParaRPr lang="en-US" dirty="0"/>
          </a:p>
          <a:p>
            <a:endParaRPr lang="en-US" dirty="0"/>
          </a:p>
        </p:txBody>
      </p:sp>
    </p:spTree>
    <p:extLst>
      <p:ext uri="{BB962C8B-B14F-4D97-AF65-F5344CB8AC3E}">
        <p14:creationId xmlns:p14="http://schemas.microsoft.com/office/powerpoint/2010/main" val="349504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6958"/>
            <a:ext cx="6899564" cy="769697"/>
          </a:xfrm>
        </p:spPr>
        <p:txBody>
          <a:bodyPr>
            <a:normAutofit/>
          </a:bodyPr>
          <a:lstStyle/>
          <a:p>
            <a:r>
              <a:rPr lang="en-US" sz="4000" dirty="0"/>
              <a:t>Interpretation of Data</a:t>
            </a:r>
          </a:p>
        </p:txBody>
      </p:sp>
      <p:sp>
        <p:nvSpPr>
          <p:cNvPr id="3" name="Subtitle 2"/>
          <p:cNvSpPr>
            <a:spLocks noGrp="1"/>
          </p:cNvSpPr>
          <p:nvPr>
            <p:ph sz="half" idx="1"/>
          </p:nvPr>
        </p:nvSpPr>
        <p:spPr>
          <a:xfrm>
            <a:off x="0" y="251691"/>
            <a:ext cx="4937655" cy="3615267"/>
          </a:xfrm>
        </p:spPr>
        <p:txBody>
          <a:bodyPr>
            <a:normAutofit fontScale="25000" lnSpcReduction="20000"/>
          </a:bodyPr>
          <a:lstStyle/>
          <a:p>
            <a:pPr algn="l"/>
            <a:r>
              <a:rPr lang="en-US" sz="7200" dirty="0"/>
              <a:t>A qualified team is required to review all data to make informed decisions regarding whether a student exhibits characteristics of dyslexia. </a:t>
            </a:r>
            <a:endParaRPr lang="en-US" sz="7200" dirty="0" smtClean="0"/>
          </a:p>
          <a:p>
            <a:pPr algn="l"/>
            <a:r>
              <a:rPr lang="en-US" sz="7200" dirty="0" smtClean="0"/>
              <a:t>This </a:t>
            </a:r>
            <a:r>
              <a:rPr lang="en-US" sz="7200" dirty="0"/>
              <a:t>team must consist of individuals who— </a:t>
            </a:r>
            <a:endParaRPr lang="en-US" sz="7200" dirty="0" smtClean="0"/>
          </a:p>
          <a:p>
            <a:pPr algn="l"/>
            <a:r>
              <a:rPr lang="en-US" sz="7200" dirty="0" smtClean="0"/>
              <a:t>• </a:t>
            </a:r>
            <a:r>
              <a:rPr lang="en-US" sz="7200" dirty="0"/>
              <a:t>have knowledge of the student; </a:t>
            </a:r>
            <a:endParaRPr lang="en-US" sz="7200" dirty="0" smtClean="0"/>
          </a:p>
          <a:p>
            <a:pPr algn="l"/>
            <a:r>
              <a:rPr lang="en-US" sz="7200" dirty="0" smtClean="0"/>
              <a:t>• </a:t>
            </a:r>
            <a:r>
              <a:rPr lang="en-US" sz="7200" dirty="0"/>
              <a:t>are appropriately trained in the administration of the screening tool; </a:t>
            </a:r>
            <a:endParaRPr lang="en-US" sz="7200" dirty="0" smtClean="0"/>
          </a:p>
          <a:p>
            <a:pPr algn="l"/>
            <a:r>
              <a:rPr lang="en-US" sz="7200" dirty="0" smtClean="0"/>
              <a:t>• </a:t>
            </a:r>
            <a:r>
              <a:rPr lang="en-US" sz="7200" dirty="0"/>
              <a:t>are trained to interpret the quantitative and qualitative results from the screening process; </a:t>
            </a:r>
            <a:endParaRPr lang="en-US" sz="7200" dirty="0" smtClean="0"/>
          </a:p>
          <a:p>
            <a:pPr algn="l"/>
            <a:r>
              <a:rPr lang="en-US" sz="7200" dirty="0" smtClean="0"/>
              <a:t>and </a:t>
            </a:r>
          </a:p>
          <a:p>
            <a:pPr algn="l"/>
            <a:r>
              <a:rPr lang="en-US" sz="7200" dirty="0" smtClean="0"/>
              <a:t>• </a:t>
            </a:r>
            <a:r>
              <a:rPr lang="en-US" sz="7200" dirty="0"/>
              <a:t>recognize characteristics of dyslexia</a:t>
            </a:r>
            <a:r>
              <a:rPr lang="en-US" sz="7200" dirty="0" smtClean="0"/>
              <a:t>.</a:t>
            </a:r>
          </a:p>
          <a:p>
            <a:pPr algn="l"/>
            <a:endParaRPr lang="en-US" dirty="0" smtClean="0"/>
          </a:p>
        </p:txBody>
      </p:sp>
      <p:sp>
        <p:nvSpPr>
          <p:cNvPr id="4" name="Content Placeholder 3"/>
          <p:cNvSpPr>
            <a:spLocks noGrp="1"/>
          </p:cNvSpPr>
          <p:nvPr>
            <p:ph sz="half" idx="2"/>
          </p:nvPr>
        </p:nvSpPr>
        <p:spPr>
          <a:xfrm>
            <a:off x="7165878" y="685800"/>
            <a:ext cx="4934479" cy="3615266"/>
          </a:xfrm>
        </p:spPr>
        <p:txBody>
          <a:bodyPr>
            <a:normAutofit fontScale="25000" lnSpcReduction="20000"/>
          </a:bodyPr>
          <a:lstStyle/>
          <a:p>
            <a:r>
              <a:rPr lang="en-US" sz="7200" dirty="0" err="1"/>
              <a:t>Interpretación</a:t>
            </a:r>
            <a:r>
              <a:rPr lang="en-US" sz="7200" dirty="0"/>
              <a:t> de </a:t>
            </a:r>
            <a:r>
              <a:rPr lang="en-US" sz="7200" dirty="0" err="1"/>
              <a:t>datos</a:t>
            </a:r>
            <a:endParaRPr lang="es-ES" sz="7200" dirty="0" smtClean="0"/>
          </a:p>
          <a:p>
            <a:r>
              <a:rPr lang="es-ES" sz="7200" dirty="0" smtClean="0"/>
              <a:t>Un </a:t>
            </a:r>
            <a:r>
              <a:rPr lang="es-ES" sz="7200" dirty="0"/>
              <a:t>equipo calificado se requiere para revisar toda la información que ayude a tomar decisiones bien fundadas acerca de si un estudiante exhibe características que muestren dislexia. Este equipo tiene que ser integrado por individuos que: </a:t>
            </a:r>
          </a:p>
          <a:p>
            <a:r>
              <a:rPr lang="es-ES" sz="7200" dirty="0"/>
              <a:t>• tengan conocimiento del estudiante; </a:t>
            </a:r>
          </a:p>
          <a:p>
            <a:r>
              <a:rPr lang="es-ES" sz="7200" dirty="0"/>
              <a:t>• estén entrenados apropiadamente en la administración de la herramienta de chequeo; </a:t>
            </a:r>
          </a:p>
          <a:p>
            <a:r>
              <a:rPr lang="es-ES" sz="7200" dirty="0"/>
              <a:t>• estén entrenados para interpretar los resultados cualitativos y cuantitativos del proceso de chequeo; y </a:t>
            </a:r>
          </a:p>
          <a:p>
            <a:r>
              <a:rPr lang="es-ES" sz="7200" dirty="0"/>
              <a:t>• reconozcan las características de la dislexia.</a:t>
            </a:r>
          </a:p>
          <a:p>
            <a:endParaRPr lang="en-US" dirty="0"/>
          </a:p>
        </p:txBody>
      </p:sp>
      <p:pic>
        <p:nvPicPr>
          <p:cNvPr id="5" name="Picture 4" descr="Free photo Office Business &lt;strong&gt;Meeting&lt;/strong&gt; Team &lt;strong&gt;Meeting&lt;/strong&gt; Busines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900" y="4645892"/>
            <a:ext cx="5715427" cy="2117664"/>
          </a:xfrm>
          <a:prstGeom prst="rect">
            <a:avLst/>
          </a:prstGeom>
        </p:spPr>
      </p:pic>
    </p:spTree>
    <p:extLst>
      <p:ext uri="{BB962C8B-B14F-4D97-AF65-F5344CB8AC3E}">
        <p14:creationId xmlns:p14="http://schemas.microsoft.com/office/powerpoint/2010/main" val="2512306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422" y="4568826"/>
            <a:ext cx="9144000" cy="2387600"/>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122" name="Picture 2" descr="https://www.brookings.edu/wp-content/uploads/2020/05/F1-COVID-19-learning-loss-mathematics-foreca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0"/>
            <a:ext cx="5962134" cy="698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brookings.edu/wp-content/uploads/2020/05/f2-COVID-19-learning-loss-reading-forec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135" y="0"/>
            <a:ext cx="6289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41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Interpretation of Data</a:t>
            </a:r>
          </a:p>
        </p:txBody>
      </p:sp>
      <p:sp>
        <p:nvSpPr>
          <p:cNvPr id="3" name="Subtitle 2"/>
          <p:cNvSpPr>
            <a:spLocks noGrp="1"/>
          </p:cNvSpPr>
          <p:nvPr>
            <p:ph sz="half" idx="1"/>
          </p:nvPr>
        </p:nvSpPr>
        <p:spPr/>
        <p:txBody>
          <a:bodyPr>
            <a:normAutofit fontScale="92500" lnSpcReduction="20000"/>
          </a:bodyPr>
          <a:lstStyle/>
          <a:p>
            <a:pPr algn="l"/>
            <a:endParaRPr lang="en-US" dirty="0" smtClean="0"/>
          </a:p>
          <a:p>
            <a:pPr algn="l"/>
            <a:r>
              <a:rPr lang="en-US" dirty="0" smtClean="0"/>
              <a:t>Any </a:t>
            </a:r>
            <a:r>
              <a:rPr lang="en-US" dirty="0"/>
              <a:t>point in the process a referral for a dyslexia evaluation may be </a:t>
            </a:r>
            <a:r>
              <a:rPr lang="en-US" dirty="0" smtClean="0"/>
              <a:t>made under </a:t>
            </a:r>
            <a:r>
              <a:rPr lang="en-US" dirty="0"/>
              <a:t>IDEA if a disability and a corresponding need for special education services are suspected. </a:t>
            </a:r>
            <a:endParaRPr lang="en-US" dirty="0" smtClean="0"/>
          </a:p>
          <a:p>
            <a:pPr algn="l"/>
            <a:endParaRPr lang="en-US" dirty="0"/>
          </a:p>
          <a:p>
            <a:pPr algn="l"/>
            <a:r>
              <a:rPr lang="en-US" dirty="0" smtClean="0"/>
              <a:t>Parents/guardians </a:t>
            </a:r>
            <a:r>
              <a:rPr lang="en-US" dirty="0"/>
              <a:t>have the right to request a referral for a dyslexia evaluation under IDEA </a:t>
            </a:r>
            <a:r>
              <a:rPr lang="en-US" dirty="0" smtClean="0"/>
              <a:t>at </a:t>
            </a:r>
            <a:r>
              <a:rPr lang="en-US" dirty="0"/>
              <a:t>any time. </a:t>
            </a:r>
            <a:endParaRPr lang="en-US" b="1" dirty="0">
              <a:solidFill>
                <a:srgbClr val="FF0000"/>
              </a:solidFill>
            </a:endParaRPr>
          </a:p>
          <a:p>
            <a:pPr algn="l"/>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err="1"/>
              <a:t>Interpretación</a:t>
            </a:r>
            <a:r>
              <a:rPr lang="en-US" dirty="0"/>
              <a:t> de </a:t>
            </a:r>
            <a:r>
              <a:rPr lang="en-US" dirty="0" err="1"/>
              <a:t>datos</a:t>
            </a:r>
            <a:endParaRPr lang="es-ES" dirty="0" smtClean="0"/>
          </a:p>
          <a:p>
            <a:r>
              <a:rPr lang="es-ES" dirty="0" smtClean="0"/>
              <a:t>Es </a:t>
            </a:r>
            <a:r>
              <a:rPr lang="es-ES" dirty="0"/>
              <a:t>importante recordar que, en cualquier punto del proceso, una remisión para un diagnóstico en dislexia puede ser solicitada </a:t>
            </a:r>
            <a:r>
              <a:rPr lang="es-ES" dirty="0" smtClean="0"/>
              <a:t>bajo la </a:t>
            </a:r>
            <a:r>
              <a:rPr lang="es-ES" dirty="0"/>
              <a:t>ley IDEA si se sospecha una discapacidad y la necesidad correspondiente para servicios de educación especial.</a:t>
            </a:r>
            <a:r>
              <a:rPr lang="en-US" dirty="0"/>
              <a:t> </a:t>
            </a:r>
          </a:p>
          <a:p>
            <a:r>
              <a:rPr lang="es-ES" dirty="0"/>
              <a:t>Los padres o tutores tienen el derecho de solicitar una remisión de diagnóstico de dislexia bajo la ley </a:t>
            </a:r>
            <a:r>
              <a:rPr lang="es-ES" dirty="0" smtClean="0"/>
              <a:t>IDEA en </a:t>
            </a:r>
            <a:r>
              <a:rPr lang="es-ES" dirty="0"/>
              <a:t>cualquier momento.</a:t>
            </a:r>
            <a:endParaRPr lang="en-US" dirty="0"/>
          </a:p>
          <a:p>
            <a:endParaRPr lang="en-US" dirty="0"/>
          </a:p>
        </p:txBody>
      </p:sp>
    </p:spTree>
    <p:extLst>
      <p:ext uri="{BB962C8B-B14F-4D97-AF65-F5344CB8AC3E}">
        <p14:creationId xmlns:p14="http://schemas.microsoft.com/office/powerpoint/2010/main" val="283832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685800"/>
            <a:ext cx="11868150" cy="3615267"/>
          </a:xfrm>
        </p:spPr>
        <p:txBody>
          <a:bodyPr>
            <a:normAutofit/>
          </a:bodyPr>
          <a:lstStyle/>
          <a:p>
            <a:pPr marL="0" indent="0" algn="ctr">
              <a:buNone/>
            </a:pPr>
            <a:r>
              <a:rPr lang="en-US" sz="5400" dirty="0"/>
              <a:t>How can Parents Help</a:t>
            </a:r>
            <a:r>
              <a:rPr lang="en-US" sz="5400" dirty="0" smtClean="0"/>
              <a:t>?</a:t>
            </a:r>
          </a:p>
          <a:p>
            <a:pPr marL="0" indent="0" algn="ctr">
              <a:buNone/>
            </a:pPr>
            <a:r>
              <a:rPr lang="en-US" sz="5400" dirty="0"/>
              <a:t>Como </a:t>
            </a:r>
            <a:r>
              <a:rPr lang="en-US" sz="5400" dirty="0" err="1"/>
              <a:t>Pueden</a:t>
            </a:r>
            <a:r>
              <a:rPr lang="en-US" sz="5400" dirty="0"/>
              <a:t> </a:t>
            </a:r>
            <a:r>
              <a:rPr lang="en-US" sz="5400" dirty="0" err="1"/>
              <a:t>Ayudar</a:t>
            </a:r>
            <a:r>
              <a:rPr lang="en-US" sz="5400" dirty="0"/>
              <a:t> Los Padres?</a:t>
            </a:r>
          </a:p>
          <a:p>
            <a:pPr marL="0" indent="0" algn="ctr">
              <a:buNone/>
            </a:pPr>
            <a:endParaRPr lang="en-US" sz="5400" dirty="0"/>
          </a:p>
        </p:txBody>
      </p:sp>
    </p:spTree>
    <p:extLst>
      <p:ext uri="{BB962C8B-B14F-4D97-AF65-F5344CB8AC3E}">
        <p14:creationId xmlns:p14="http://schemas.microsoft.com/office/powerpoint/2010/main" val="1782852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4078288" cy="1507067"/>
          </a:xfrm>
        </p:spPr>
        <p:txBody>
          <a:bodyPr>
            <a:normAutofit fontScale="90000"/>
          </a:bodyPr>
          <a:lstStyle/>
          <a:p>
            <a:r>
              <a:rPr lang="en-US" dirty="0"/>
              <a:t>1. Look out for signs of emotional stress</a:t>
            </a:r>
            <a:br>
              <a:rPr lang="en-US" dirty="0"/>
            </a:br>
            <a:endParaRPr lang="en-US" dirty="0"/>
          </a:p>
        </p:txBody>
      </p:sp>
      <p:sp>
        <p:nvSpPr>
          <p:cNvPr id="3" name="Content Placeholder 2"/>
          <p:cNvSpPr>
            <a:spLocks noGrp="1"/>
          </p:cNvSpPr>
          <p:nvPr>
            <p:ph sz="half" idx="1"/>
          </p:nvPr>
        </p:nvSpPr>
        <p:spPr/>
        <p:txBody>
          <a:bodyPr/>
          <a:lstStyle/>
          <a:p>
            <a:r>
              <a:rPr lang="en-US" dirty="0" smtClean="0"/>
              <a:t>Consequences </a:t>
            </a:r>
            <a:r>
              <a:rPr lang="en-US" dirty="0"/>
              <a:t>of dyslexia are frustration, anger, low self-esteem or becoming withdrawn.</a:t>
            </a:r>
          </a:p>
          <a:p>
            <a:r>
              <a:rPr lang="en-US" dirty="0"/>
              <a:t>Before reading and spelling can be improved your child needs to believe they can succeed.</a:t>
            </a:r>
          </a:p>
          <a:p>
            <a:endParaRPr lang="en-US" dirty="0"/>
          </a:p>
        </p:txBody>
      </p:sp>
      <p:sp>
        <p:nvSpPr>
          <p:cNvPr id="5" name="Content Placeholder 4"/>
          <p:cNvSpPr>
            <a:spLocks noGrp="1"/>
          </p:cNvSpPr>
          <p:nvPr>
            <p:ph sz="half" idx="2"/>
          </p:nvPr>
        </p:nvSpPr>
        <p:spPr/>
        <p:txBody>
          <a:bodyPr/>
          <a:lstStyle/>
          <a:p>
            <a:r>
              <a:rPr lang="en-US" dirty="0"/>
              <a:t>1. Mira </a:t>
            </a:r>
            <a:r>
              <a:rPr lang="en-US" dirty="0" err="1"/>
              <a:t>por</a:t>
            </a:r>
            <a:r>
              <a:rPr lang="en-US" dirty="0"/>
              <a:t> </a:t>
            </a:r>
            <a:r>
              <a:rPr lang="en-US" dirty="0" err="1"/>
              <a:t>senas</a:t>
            </a:r>
            <a:r>
              <a:rPr lang="en-US" dirty="0"/>
              <a:t> de </a:t>
            </a:r>
            <a:r>
              <a:rPr lang="en-US" dirty="0" err="1"/>
              <a:t>angustias</a:t>
            </a:r>
            <a:r>
              <a:rPr lang="en-US" dirty="0"/>
              <a:t> </a:t>
            </a:r>
            <a:r>
              <a:rPr lang="en-US" dirty="0" err="1"/>
              <a:t>emotivas</a:t>
            </a:r>
            <a:endParaRPr lang="en-US" dirty="0" smtClean="0"/>
          </a:p>
          <a:p>
            <a:r>
              <a:rPr lang="en-US" dirty="0" err="1" smtClean="0"/>
              <a:t>Consequencias</a:t>
            </a:r>
            <a:r>
              <a:rPr lang="en-US" dirty="0" smtClean="0"/>
              <a:t> </a:t>
            </a:r>
            <a:r>
              <a:rPr lang="en-US" dirty="0"/>
              <a:t>de </a:t>
            </a:r>
            <a:r>
              <a:rPr lang="en-US" dirty="0" err="1"/>
              <a:t>dislexia</a:t>
            </a:r>
            <a:r>
              <a:rPr lang="en-US" dirty="0"/>
              <a:t> </a:t>
            </a:r>
            <a:r>
              <a:rPr lang="en-US" dirty="0" err="1"/>
              <a:t>incluyen</a:t>
            </a:r>
            <a:r>
              <a:rPr lang="en-US" dirty="0"/>
              <a:t> </a:t>
            </a:r>
            <a:r>
              <a:rPr lang="en-US" dirty="0" err="1"/>
              <a:t>frustracion</a:t>
            </a:r>
            <a:r>
              <a:rPr lang="en-US" dirty="0"/>
              <a:t>, </a:t>
            </a:r>
            <a:r>
              <a:rPr lang="en-US" dirty="0" err="1"/>
              <a:t>enojo</a:t>
            </a:r>
            <a:r>
              <a:rPr lang="en-US" dirty="0"/>
              <a:t>, </a:t>
            </a:r>
            <a:r>
              <a:rPr lang="en-US" dirty="0" err="1"/>
              <a:t>baja</a:t>
            </a:r>
            <a:r>
              <a:rPr lang="en-US" dirty="0"/>
              <a:t> </a:t>
            </a:r>
            <a:r>
              <a:rPr lang="en-US" dirty="0" err="1"/>
              <a:t>autoestima</a:t>
            </a:r>
            <a:r>
              <a:rPr lang="en-US" dirty="0"/>
              <a:t> o </a:t>
            </a:r>
            <a:r>
              <a:rPr lang="en-US" dirty="0" err="1"/>
              <a:t>volverse</a:t>
            </a:r>
            <a:r>
              <a:rPr lang="en-US" dirty="0"/>
              <a:t> </a:t>
            </a:r>
            <a:r>
              <a:rPr lang="en-US" dirty="0" err="1"/>
              <a:t>retirado</a:t>
            </a:r>
            <a:r>
              <a:rPr lang="en-US" dirty="0"/>
              <a:t>.</a:t>
            </a:r>
          </a:p>
          <a:p>
            <a:r>
              <a:rPr lang="en-US" dirty="0"/>
              <a:t>Antes de que </a:t>
            </a:r>
            <a:r>
              <a:rPr lang="en-US" dirty="0" err="1"/>
              <a:t>lectura</a:t>
            </a:r>
            <a:r>
              <a:rPr lang="en-US" dirty="0"/>
              <a:t> y </a:t>
            </a:r>
            <a:r>
              <a:rPr lang="en-US" dirty="0" err="1"/>
              <a:t>escritura</a:t>
            </a:r>
            <a:r>
              <a:rPr lang="en-US" dirty="0"/>
              <a:t> se </a:t>
            </a:r>
            <a:r>
              <a:rPr lang="en-US" dirty="0" err="1"/>
              <a:t>mejore</a:t>
            </a:r>
            <a:r>
              <a:rPr lang="en-US" dirty="0"/>
              <a:t>, </a:t>
            </a:r>
            <a:r>
              <a:rPr lang="en-US" dirty="0" err="1"/>
              <a:t>su</a:t>
            </a:r>
            <a:r>
              <a:rPr lang="en-US" dirty="0"/>
              <a:t> </a:t>
            </a:r>
            <a:r>
              <a:rPr lang="en-US" dirty="0" err="1"/>
              <a:t>hijo</a:t>
            </a:r>
            <a:r>
              <a:rPr lang="en-US" dirty="0"/>
              <a:t> </a:t>
            </a:r>
            <a:r>
              <a:rPr lang="en-US" dirty="0" err="1"/>
              <a:t>necesita</a:t>
            </a:r>
            <a:r>
              <a:rPr lang="en-US" dirty="0"/>
              <a:t> que </a:t>
            </a:r>
            <a:r>
              <a:rPr lang="en-US" dirty="0" err="1"/>
              <a:t>creer</a:t>
            </a:r>
            <a:r>
              <a:rPr lang="en-US" dirty="0"/>
              <a:t> que </a:t>
            </a:r>
            <a:r>
              <a:rPr lang="en-US" dirty="0" err="1"/>
              <a:t>puede</a:t>
            </a:r>
            <a:r>
              <a:rPr lang="en-US" dirty="0"/>
              <a:t> </a:t>
            </a:r>
            <a:r>
              <a:rPr lang="en-US" dirty="0" err="1"/>
              <a:t>tener</a:t>
            </a:r>
            <a:r>
              <a:rPr lang="en-US" dirty="0"/>
              <a:t> </a:t>
            </a:r>
            <a:r>
              <a:rPr lang="en-US" dirty="0" err="1"/>
              <a:t>exito</a:t>
            </a:r>
            <a:r>
              <a:rPr lang="en-US" dirty="0"/>
              <a:t>.</a:t>
            </a:r>
          </a:p>
          <a:p>
            <a:endParaRPr lang="en-US" dirty="0"/>
          </a:p>
        </p:txBody>
      </p:sp>
      <p:pic>
        <p:nvPicPr>
          <p:cNvPr id="4" name="Picture 3" descr="The 1709 Blog: Want to discuss how fabulous EU copyrigh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87" y="4022724"/>
            <a:ext cx="4048125" cy="2571750"/>
          </a:xfrm>
          <a:prstGeom prst="rect">
            <a:avLst/>
          </a:prstGeom>
        </p:spPr>
      </p:pic>
    </p:spTree>
    <p:extLst>
      <p:ext uri="{BB962C8B-B14F-4D97-AF65-F5344CB8AC3E}">
        <p14:creationId xmlns:p14="http://schemas.microsoft.com/office/powerpoint/2010/main" val="1465112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867150"/>
            <a:ext cx="5123921" cy="2127249"/>
          </a:xfrm>
        </p:spPr>
        <p:txBody>
          <a:bodyPr>
            <a:normAutofit fontScale="90000"/>
          </a:bodyPr>
          <a:lstStyle/>
          <a:p>
            <a:r>
              <a:rPr lang="en-US" dirty="0"/>
              <a:t>2. People with dyslexia need constant praise and support to rebuild self-esteem</a:t>
            </a:r>
          </a:p>
        </p:txBody>
      </p:sp>
      <p:sp>
        <p:nvSpPr>
          <p:cNvPr id="3" name="Content Placeholder 2"/>
          <p:cNvSpPr>
            <a:spLocks noGrp="1"/>
          </p:cNvSpPr>
          <p:nvPr>
            <p:ph sz="half" idx="1"/>
          </p:nvPr>
        </p:nvSpPr>
        <p:spPr>
          <a:xfrm>
            <a:off x="684211" y="219076"/>
            <a:ext cx="4937655" cy="4081992"/>
          </a:xfrm>
        </p:spPr>
        <p:txBody>
          <a:bodyPr>
            <a:normAutofit lnSpcReduction="10000"/>
          </a:bodyPr>
          <a:lstStyle/>
          <a:p>
            <a:r>
              <a:rPr lang="en-US" dirty="0" smtClean="0"/>
              <a:t>Whether it is a </a:t>
            </a:r>
            <a:r>
              <a:rPr lang="en-US" dirty="0"/>
              <a:t>parent, teacher or friend, </a:t>
            </a:r>
            <a:r>
              <a:rPr lang="en-US" dirty="0" smtClean="0"/>
              <a:t>it is </a:t>
            </a:r>
            <a:r>
              <a:rPr lang="en-US" dirty="0"/>
              <a:t>important to have someone </a:t>
            </a:r>
            <a:r>
              <a:rPr lang="en-US" dirty="0" smtClean="0"/>
              <a:t>to offer support. </a:t>
            </a:r>
            <a:r>
              <a:rPr lang="en-US" dirty="0"/>
              <a:t>Help build your child’s confidence </a:t>
            </a:r>
            <a:r>
              <a:rPr lang="en-US" dirty="0" smtClean="0"/>
              <a:t> </a:t>
            </a:r>
            <a:r>
              <a:rPr lang="en-US" dirty="0"/>
              <a:t>towards learning.</a:t>
            </a:r>
          </a:p>
          <a:p>
            <a:endParaRPr lang="en-US" dirty="0"/>
          </a:p>
        </p:txBody>
      </p:sp>
      <p:sp>
        <p:nvSpPr>
          <p:cNvPr id="5" name="Content Placeholder 4"/>
          <p:cNvSpPr>
            <a:spLocks noGrp="1"/>
          </p:cNvSpPr>
          <p:nvPr>
            <p:ph sz="half" idx="2"/>
          </p:nvPr>
        </p:nvSpPr>
        <p:spPr>
          <a:xfrm>
            <a:off x="5712883" y="333376"/>
            <a:ext cx="4934479" cy="2742942"/>
          </a:xfrm>
        </p:spPr>
        <p:txBody>
          <a:bodyPr>
            <a:normAutofit lnSpcReduction="10000"/>
          </a:bodyPr>
          <a:lstStyle/>
          <a:p>
            <a:pPr marL="0" indent="0">
              <a:buNone/>
            </a:pPr>
            <a:r>
              <a:rPr lang="en-US" dirty="0"/>
              <a:t>2. </a:t>
            </a:r>
            <a:r>
              <a:rPr lang="en-US" b="1" dirty="0"/>
              <a:t>Personas con </a:t>
            </a:r>
            <a:r>
              <a:rPr lang="en-US" b="1" dirty="0" err="1"/>
              <a:t>dislexia</a:t>
            </a:r>
            <a:r>
              <a:rPr lang="en-US" b="1" dirty="0"/>
              <a:t> </a:t>
            </a:r>
            <a:r>
              <a:rPr lang="en-US" b="1" dirty="0" err="1"/>
              <a:t>necesitan</a:t>
            </a:r>
            <a:r>
              <a:rPr lang="en-US" b="1" dirty="0"/>
              <a:t> </a:t>
            </a:r>
            <a:r>
              <a:rPr lang="en-US" b="1" dirty="0" err="1"/>
              <a:t>alabanza</a:t>
            </a:r>
            <a:r>
              <a:rPr lang="en-US" b="1" dirty="0"/>
              <a:t> y </a:t>
            </a:r>
            <a:r>
              <a:rPr lang="en-US" b="1" dirty="0" err="1"/>
              <a:t>apollo</a:t>
            </a:r>
            <a:r>
              <a:rPr lang="en-US" b="1" dirty="0"/>
              <a:t> para </a:t>
            </a:r>
            <a:r>
              <a:rPr lang="en-US" b="1" dirty="0" err="1"/>
              <a:t>reconstruir</a:t>
            </a:r>
            <a:r>
              <a:rPr lang="en-US" b="1" dirty="0"/>
              <a:t> </a:t>
            </a:r>
            <a:r>
              <a:rPr lang="en-US" b="1" dirty="0" err="1"/>
              <a:t>autoestima</a:t>
            </a:r>
            <a:endParaRPr lang="en-US" b="1" dirty="0" smtClean="0"/>
          </a:p>
          <a:p>
            <a:r>
              <a:rPr lang="en-US" dirty="0" smtClean="0"/>
              <a:t>Si </a:t>
            </a:r>
            <a:r>
              <a:rPr lang="en-US" dirty="0" err="1"/>
              <a:t>es</a:t>
            </a:r>
            <a:r>
              <a:rPr lang="en-US" dirty="0"/>
              <a:t> un padre, maestro, o amigo, </a:t>
            </a:r>
            <a:r>
              <a:rPr lang="en-US" dirty="0" err="1"/>
              <a:t>es</a:t>
            </a:r>
            <a:r>
              <a:rPr lang="en-US" dirty="0"/>
              <a:t> </a:t>
            </a:r>
            <a:r>
              <a:rPr lang="en-US" dirty="0" err="1"/>
              <a:t>importante</a:t>
            </a:r>
            <a:r>
              <a:rPr lang="en-US" dirty="0"/>
              <a:t> </a:t>
            </a:r>
            <a:r>
              <a:rPr lang="en-US" dirty="0" err="1"/>
              <a:t>tener</a:t>
            </a:r>
            <a:r>
              <a:rPr lang="en-US" dirty="0"/>
              <a:t> a </a:t>
            </a:r>
            <a:r>
              <a:rPr lang="en-US" dirty="0" err="1"/>
              <a:t>alguien</a:t>
            </a:r>
            <a:r>
              <a:rPr lang="en-US" dirty="0"/>
              <a:t> para </a:t>
            </a:r>
            <a:r>
              <a:rPr lang="en-US" dirty="0" err="1"/>
              <a:t>ofrecer</a:t>
            </a:r>
            <a:r>
              <a:rPr lang="en-US" dirty="0"/>
              <a:t> </a:t>
            </a:r>
            <a:r>
              <a:rPr lang="en-US" dirty="0" err="1"/>
              <a:t>apollo</a:t>
            </a:r>
            <a:r>
              <a:rPr lang="en-US" dirty="0"/>
              <a:t>. </a:t>
            </a:r>
            <a:r>
              <a:rPr lang="en-US" dirty="0" err="1"/>
              <a:t>Ayuda</a:t>
            </a:r>
            <a:r>
              <a:rPr lang="en-US" dirty="0"/>
              <a:t> a </a:t>
            </a:r>
            <a:r>
              <a:rPr lang="en-US" dirty="0" err="1"/>
              <a:t>construir</a:t>
            </a:r>
            <a:r>
              <a:rPr lang="en-US" dirty="0"/>
              <a:t> la </a:t>
            </a:r>
            <a:r>
              <a:rPr lang="en-US" dirty="0" err="1"/>
              <a:t>confianza</a:t>
            </a:r>
            <a:r>
              <a:rPr lang="en-US" dirty="0"/>
              <a:t> de </a:t>
            </a:r>
            <a:r>
              <a:rPr lang="en-US" dirty="0" err="1"/>
              <a:t>su</a:t>
            </a:r>
            <a:r>
              <a:rPr lang="en-US" dirty="0"/>
              <a:t> </a:t>
            </a:r>
            <a:r>
              <a:rPr lang="en-US" dirty="0" err="1"/>
              <a:t>hijo</a:t>
            </a:r>
            <a:r>
              <a:rPr lang="en-US" dirty="0"/>
              <a:t> </a:t>
            </a:r>
            <a:r>
              <a:rPr lang="en-US" dirty="0" err="1"/>
              <a:t>hacia</a:t>
            </a:r>
            <a:r>
              <a:rPr lang="en-US" dirty="0"/>
              <a:t> el </a:t>
            </a:r>
            <a:r>
              <a:rPr lang="en-US" dirty="0" err="1"/>
              <a:t>aprendizaje</a:t>
            </a:r>
            <a:r>
              <a:rPr lang="en-US" dirty="0"/>
              <a:t>.</a:t>
            </a:r>
          </a:p>
          <a:p>
            <a:endParaRPr lang="en-US" dirty="0"/>
          </a:p>
        </p:txBody>
      </p:sp>
      <p:pic>
        <p:nvPicPr>
          <p:cNvPr id="4" name="Picture 3" descr="&lt;strong&gt;Parents&lt;/strong&gt; have the biggest influence over their &lt;strong&gt;child&lt;/strong&g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133" y="3296788"/>
            <a:ext cx="6339016" cy="3267972"/>
          </a:xfrm>
          <a:prstGeom prst="rect">
            <a:avLst/>
          </a:prstGeom>
        </p:spPr>
      </p:pic>
    </p:spTree>
    <p:extLst>
      <p:ext uri="{BB962C8B-B14F-4D97-AF65-F5344CB8AC3E}">
        <p14:creationId xmlns:p14="http://schemas.microsoft.com/office/powerpoint/2010/main" val="2170934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5011738" cy="1507067"/>
          </a:xfrm>
        </p:spPr>
        <p:txBody>
          <a:bodyPr>
            <a:normAutofit fontScale="90000"/>
          </a:bodyPr>
          <a:lstStyle/>
          <a:p>
            <a:r>
              <a:rPr lang="en-US" dirty="0"/>
              <a:t>3. </a:t>
            </a:r>
            <a:r>
              <a:rPr lang="en-US" dirty="0" smtClean="0"/>
              <a:t>Do not compare school work from your  child  </a:t>
            </a:r>
            <a:r>
              <a:rPr lang="en-US" dirty="0"/>
              <a:t>with </a:t>
            </a:r>
            <a:r>
              <a:rPr lang="en-US" dirty="0" smtClean="0"/>
              <a:t>dyslexia with </a:t>
            </a:r>
            <a:r>
              <a:rPr lang="en-US" dirty="0"/>
              <a:t>that of their brother or </a:t>
            </a:r>
            <a:r>
              <a:rPr lang="en-US" dirty="0" smtClean="0"/>
              <a:t>sister without dyslexia</a:t>
            </a:r>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smtClean="0"/>
              <a:t>Perhaps </a:t>
            </a:r>
            <a:r>
              <a:rPr lang="en-US" dirty="0"/>
              <a:t>because they </a:t>
            </a:r>
            <a:r>
              <a:rPr lang="en-US" dirty="0" smtClean="0"/>
              <a:t>may already </a:t>
            </a:r>
            <a:r>
              <a:rPr lang="en-US" dirty="0"/>
              <a:t>feel </a:t>
            </a:r>
            <a:r>
              <a:rPr lang="en-US" dirty="0" smtClean="0"/>
              <a:t>discouraged </a:t>
            </a:r>
            <a:r>
              <a:rPr lang="en-US" dirty="0"/>
              <a:t>people with dyslexia are often sensitive to criticism.</a:t>
            </a:r>
          </a:p>
          <a:p>
            <a:endParaRPr lang="en-US" dirty="0"/>
          </a:p>
        </p:txBody>
      </p:sp>
      <p:sp>
        <p:nvSpPr>
          <p:cNvPr id="5" name="Content Placeholder 4"/>
          <p:cNvSpPr>
            <a:spLocks noGrp="1"/>
          </p:cNvSpPr>
          <p:nvPr>
            <p:ph sz="half" idx="2"/>
          </p:nvPr>
        </p:nvSpPr>
        <p:spPr/>
        <p:txBody>
          <a:bodyPr/>
          <a:lstStyle/>
          <a:p>
            <a:pPr marL="0" indent="0">
              <a:buNone/>
            </a:pPr>
            <a:r>
              <a:rPr lang="en-US" dirty="0" smtClean="0"/>
              <a:t> 3</a:t>
            </a:r>
            <a:r>
              <a:rPr lang="en-US" dirty="0"/>
              <a:t>. </a:t>
            </a:r>
            <a:r>
              <a:rPr lang="en-US" b="1" dirty="0"/>
              <a:t>No compare el </a:t>
            </a:r>
            <a:r>
              <a:rPr lang="en-US" b="1" dirty="0" err="1"/>
              <a:t>trabajo</a:t>
            </a:r>
            <a:r>
              <a:rPr lang="en-US" b="1" dirty="0"/>
              <a:t> escolar de </a:t>
            </a:r>
            <a:r>
              <a:rPr lang="en-US" b="1" dirty="0" err="1"/>
              <a:t>su</a:t>
            </a:r>
            <a:r>
              <a:rPr lang="en-US" b="1" dirty="0"/>
              <a:t> </a:t>
            </a:r>
            <a:r>
              <a:rPr lang="en-US" b="1" dirty="0" err="1"/>
              <a:t>hijo</a:t>
            </a:r>
            <a:r>
              <a:rPr lang="en-US" b="1" dirty="0"/>
              <a:t> que </a:t>
            </a:r>
            <a:r>
              <a:rPr lang="en-US" b="1" dirty="0" err="1"/>
              <a:t>tiene</a:t>
            </a:r>
            <a:r>
              <a:rPr lang="en-US" b="1" dirty="0"/>
              <a:t> </a:t>
            </a:r>
            <a:r>
              <a:rPr lang="en-US" b="1" dirty="0" err="1"/>
              <a:t>dislexia</a:t>
            </a:r>
            <a:r>
              <a:rPr lang="en-US" b="1" dirty="0"/>
              <a:t> a </a:t>
            </a:r>
            <a:r>
              <a:rPr lang="en-US" b="1" dirty="0" err="1"/>
              <a:t>otro</a:t>
            </a:r>
            <a:r>
              <a:rPr lang="en-US" b="1" dirty="0"/>
              <a:t> </a:t>
            </a:r>
            <a:r>
              <a:rPr lang="en-US" b="1" dirty="0" err="1"/>
              <a:t>hijo</a:t>
            </a:r>
            <a:r>
              <a:rPr lang="en-US" b="1" dirty="0"/>
              <a:t> que no </a:t>
            </a:r>
            <a:r>
              <a:rPr lang="en-US" b="1" dirty="0" err="1"/>
              <a:t>tiene</a:t>
            </a:r>
            <a:r>
              <a:rPr lang="en-US" b="1" dirty="0"/>
              <a:t> </a:t>
            </a:r>
            <a:r>
              <a:rPr lang="en-US" b="1" dirty="0" err="1"/>
              <a:t>dislexia</a:t>
            </a:r>
            <a:endParaRPr lang="en-US" b="1" dirty="0" smtClean="0"/>
          </a:p>
          <a:p>
            <a:r>
              <a:rPr lang="en-US" dirty="0" err="1" smtClean="0"/>
              <a:t>Es</a:t>
            </a:r>
            <a:r>
              <a:rPr lang="en-US" dirty="0" smtClean="0"/>
              <a:t> </a:t>
            </a:r>
            <a:r>
              <a:rPr lang="en-US" dirty="0"/>
              <a:t>probable que </a:t>
            </a:r>
            <a:r>
              <a:rPr lang="en-US" dirty="0" err="1"/>
              <a:t>su</a:t>
            </a:r>
            <a:r>
              <a:rPr lang="en-US" dirty="0"/>
              <a:t> </a:t>
            </a:r>
            <a:r>
              <a:rPr lang="en-US" dirty="0" err="1"/>
              <a:t>hijo</a:t>
            </a:r>
            <a:r>
              <a:rPr lang="en-US" dirty="0"/>
              <a:t> </a:t>
            </a:r>
            <a:r>
              <a:rPr lang="en-US" dirty="0" err="1"/>
              <a:t>ya</a:t>
            </a:r>
            <a:r>
              <a:rPr lang="en-US" dirty="0"/>
              <a:t> se </a:t>
            </a:r>
            <a:r>
              <a:rPr lang="en-US" dirty="0" err="1"/>
              <a:t>siente</a:t>
            </a:r>
            <a:r>
              <a:rPr lang="en-US" dirty="0"/>
              <a:t> </a:t>
            </a:r>
            <a:r>
              <a:rPr lang="en-US" dirty="0" err="1"/>
              <a:t>desanimado</a:t>
            </a:r>
            <a:r>
              <a:rPr lang="en-US" dirty="0"/>
              <a:t> y </a:t>
            </a:r>
            <a:r>
              <a:rPr lang="en-US" dirty="0" err="1"/>
              <a:t>puede</a:t>
            </a:r>
            <a:r>
              <a:rPr lang="en-US" dirty="0"/>
              <a:t> </a:t>
            </a:r>
            <a:r>
              <a:rPr lang="en-US" dirty="0" err="1"/>
              <a:t>sentirse</a:t>
            </a:r>
            <a:r>
              <a:rPr lang="en-US" dirty="0"/>
              <a:t> </a:t>
            </a:r>
            <a:r>
              <a:rPr lang="en-US" dirty="0" err="1"/>
              <a:t>sesitivo</a:t>
            </a:r>
            <a:r>
              <a:rPr lang="en-US" dirty="0"/>
              <a:t> a la </a:t>
            </a:r>
            <a:r>
              <a:rPr lang="en-US" dirty="0" err="1"/>
              <a:t>critica</a:t>
            </a:r>
            <a:r>
              <a:rPr lang="en-US" dirty="0"/>
              <a:t>. </a:t>
            </a:r>
          </a:p>
          <a:p>
            <a:endParaRPr lang="en-US" dirty="0"/>
          </a:p>
        </p:txBody>
      </p:sp>
      <p:pic>
        <p:nvPicPr>
          <p:cNvPr id="4" name="Picture 3" descr="The evil eye: the devil’s most powerful weapon, and a su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038" y="3889907"/>
            <a:ext cx="5256385" cy="2701916"/>
          </a:xfrm>
          <a:prstGeom prst="rect">
            <a:avLst/>
          </a:prstGeom>
        </p:spPr>
      </p:pic>
    </p:spTree>
    <p:extLst>
      <p:ext uri="{BB962C8B-B14F-4D97-AF65-F5344CB8AC3E}">
        <p14:creationId xmlns:p14="http://schemas.microsoft.com/office/powerpoint/2010/main" val="2189249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84" y="5018614"/>
            <a:ext cx="6478588" cy="1507067"/>
          </a:xfrm>
        </p:spPr>
        <p:txBody>
          <a:bodyPr>
            <a:normAutofit fontScale="90000"/>
          </a:bodyPr>
          <a:lstStyle/>
          <a:p>
            <a:r>
              <a:rPr lang="en-US" dirty="0"/>
              <a:t>4. </a:t>
            </a:r>
            <a:r>
              <a:rPr lang="en-US" dirty="0" smtClean="0"/>
              <a:t>Do not </a:t>
            </a:r>
            <a:r>
              <a:rPr lang="en-US" dirty="0"/>
              <a:t>get angry when </a:t>
            </a:r>
            <a:r>
              <a:rPr lang="en-US" dirty="0" smtClean="0"/>
              <a:t>homework is lost or forgotten</a:t>
            </a:r>
            <a:r>
              <a:rPr lang="en-US" dirty="0"/>
              <a:t/>
            </a:r>
            <a:br>
              <a:rPr lang="en-US" dirty="0"/>
            </a:br>
            <a:endParaRPr lang="en-US" dirty="0"/>
          </a:p>
        </p:txBody>
      </p:sp>
      <p:sp>
        <p:nvSpPr>
          <p:cNvPr id="3" name="Content Placeholder 2"/>
          <p:cNvSpPr>
            <a:spLocks noGrp="1"/>
          </p:cNvSpPr>
          <p:nvPr>
            <p:ph sz="half" idx="1"/>
          </p:nvPr>
        </p:nvSpPr>
        <p:spPr>
          <a:xfrm>
            <a:off x="1160461" y="1421341"/>
            <a:ext cx="4937655" cy="3615267"/>
          </a:xfrm>
        </p:spPr>
        <p:txBody>
          <a:bodyPr>
            <a:normAutofit fontScale="92500" lnSpcReduction="20000"/>
          </a:bodyPr>
          <a:lstStyle/>
          <a:p>
            <a:r>
              <a:rPr lang="en-US" dirty="0" smtClean="0"/>
              <a:t>Failing </a:t>
            </a:r>
            <a:r>
              <a:rPr lang="en-US" dirty="0"/>
              <a:t>to remember spoken and written instructions or forgetting where something has been left is a consequence of dyslexia</a:t>
            </a:r>
            <a:r>
              <a:rPr lang="en-US" dirty="0" smtClean="0"/>
              <a:t>.</a:t>
            </a:r>
          </a:p>
          <a:p>
            <a:r>
              <a:rPr lang="en-US" dirty="0"/>
              <a:t>They </a:t>
            </a:r>
            <a:r>
              <a:rPr lang="en-US" dirty="0" smtClean="0"/>
              <a:t>cannot help </a:t>
            </a:r>
            <a:r>
              <a:rPr lang="en-US" dirty="0"/>
              <a:t>it and </a:t>
            </a:r>
            <a:r>
              <a:rPr lang="en-US" dirty="0" smtClean="0"/>
              <a:t>may feel discouraged </a:t>
            </a:r>
            <a:r>
              <a:rPr lang="en-US" dirty="0"/>
              <a:t>by being unable to remember</a:t>
            </a:r>
            <a:r>
              <a:rPr lang="en-US" dirty="0" smtClean="0"/>
              <a:t>.</a:t>
            </a:r>
          </a:p>
          <a:p>
            <a:r>
              <a:rPr lang="en-US" dirty="0" smtClean="0"/>
              <a:t>Instead, help </a:t>
            </a:r>
            <a:r>
              <a:rPr lang="en-US" dirty="0"/>
              <a:t>them become more </a:t>
            </a:r>
            <a:r>
              <a:rPr lang="en-US" dirty="0" smtClean="0"/>
              <a:t>organized </a:t>
            </a:r>
            <a:r>
              <a:rPr lang="en-US" dirty="0"/>
              <a:t>by introducing strategies.</a:t>
            </a: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4. No se </a:t>
            </a:r>
            <a:r>
              <a:rPr lang="en-US" dirty="0" err="1"/>
              <a:t>enoje</a:t>
            </a:r>
            <a:r>
              <a:rPr lang="en-US" dirty="0"/>
              <a:t> </a:t>
            </a:r>
            <a:r>
              <a:rPr lang="en-US" dirty="0" err="1"/>
              <a:t>cuando</a:t>
            </a:r>
            <a:r>
              <a:rPr lang="en-US" dirty="0"/>
              <a:t> </a:t>
            </a:r>
            <a:r>
              <a:rPr lang="en-US" dirty="0" err="1"/>
              <a:t>su</a:t>
            </a:r>
            <a:r>
              <a:rPr lang="en-US" dirty="0"/>
              <a:t> </a:t>
            </a:r>
            <a:r>
              <a:rPr lang="en-US" dirty="0" err="1"/>
              <a:t>hijo</a:t>
            </a:r>
            <a:r>
              <a:rPr lang="en-US" dirty="0"/>
              <a:t> se le </a:t>
            </a:r>
            <a:r>
              <a:rPr lang="en-US" dirty="0" err="1"/>
              <a:t>olvide</a:t>
            </a:r>
            <a:r>
              <a:rPr lang="en-US" dirty="0"/>
              <a:t> o </a:t>
            </a:r>
            <a:r>
              <a:rPr lang="en-US" dirty="0" err="1"/>
              <a:t>pierda</a:t>
            </a:r>
            <a:r>
              <a:rPr lang="en-US" dirty="0"/>
              <a:t> la </a:t>
            </a:r>
            <a:r>
              <a:rPr lang="en-US" dirty="0" err="1"/>
              <a:t>tarea</a:t>
            </a:r>
            <a:endParaRPr lang="en-US" dirty="0" smtClean="0"/>
          </a:p>
          <a:p>
            <a:pPr lvl="1"/>
            <a:r>
              <a:rPr lang="en-US" dirty="0" err="1" smtClean="0"/>
              <a:t>Falta</a:t>
            </a:r>
            <a:r>
              <a:rPr lang="en-US" dirty="0" smtClean="0"/>
              <a:t> </a:t>
            </a:r>
            <a:r>
              <a:rPr lang="en-US" dirty="0"/>
              <a:t>de </a:t>
            </a:r>
            <a:r>
              <a:rPr lang="en-US" dirty="0" err="1"/>
              <a:t>recordar</a:t>
            </a:r>
            <a:r>
              <a:rPr lang="en-US" dirty="0"/>
              <a:t> </a:t>
            </a:r>
            <a:r>
              <a:rPr lang="en-US" dirty="0" err="1"/>
              <a:t>instruccion</a:t>
            </a:r>
            <a:r>
              <a:rPr lang="en-US" dirty="0"/>
              <a:t> </a:t>
            </a:r>
            <a:r>
              <a:rPr lang="en-US" dirty="0" err="1"/>
              <a:t>escritas</a:t>
            </a:r>
            <a:r>
              <a:rPr lang="en-US" dirty="0"/>
              <a:t> or </a:t>
            </a:r>
            <a:r>
              <a:rPr lang="en-US" dirty="0" err="1"/>
              <a:t>habladas</a:t>
            </a:r>
            <a:r>
              <a:rPr lang="en-US" dirty="0"/>
              <a:t> o </a:t>
            </a:r>
            <a:r>
              <a:rPr lang="en-US" dirty="0" err="1"/>
              <a:t>olvidar</a:t>
            </a:r>
            <a:r>
              <a:rPr lang="en-US" dirty="0"/>
              <a:t> </a:t>
            </a:r>
            <a:r>
              <a:rPr lang="en-US" dirty="0" err="1"/>
              <a:t>donde</a:t>
            </a:r>
            <a:r>
              <a:rPr lang="en-US" dirty="0"/>
              <a:t> </a:t>
            </a:r>
            <a:r>
              <a:rPr lang="en-US" dirty="0" err="1"/>
              <a:t>algo</a:t>
            </a:r>
            <a:r>
              <a:rPr lang="en-US" dirty="0"/>
              <a:t> se  </a:t>
            </a:r>
            <a:r>
              <a:rPr lang="en-US" dirty="0" err="1"/>
              <a:t>quedo</a:t>
            </a:r>
            <a:r>
              <a:rPr lang="en-US" dirty="0"/>
              <a:t> </a:t>
            </a:r>
            <a:r>
              <a:rPr lang="en-US" dirty="0" err="1"/>
              <a:t>es</a:t>
            </a:r>
            <a:r>
              <a:rPr lang="en-US" dirty="0"/>
              <a:t> </a:t>
            </a:r>
            <a:r>
              <a:rPr lang="en-US" dirty="0" err="1"/>
              <a:t>consequencia</a:t>
            </a:r>
            <a:r>
              <a:rPr lang="en-US" dirty="0"/>
              <a:t> probable de la </a:t>
            </a:r>
            <a:r>
              <a:rPr lang="en-US" dirty="0" err="1"/>
              <a:t>dislexia</a:t>
            </a:r>
            <a:r>
              <a:rPr lang="en-US" dirty="0"/>
              <a:t>.</a:t>
            </a:r>
          </a:p>
          <a:p>
            <a:r>
              <a:rPr lang="en-US" dirty="0"/>
              <a:t>No </a:t>
            </a:r>
            <a:r>
              <a:rPr lang="en-US" dirty="0" err="1"/>
              <a:t>pueden</a:t>
            </a:r>
            <a:r>
              <a:rPr lang="en-US" dirty="0"/>
              <a:t> </a:t>
            </a:r>
            <a:r>
              <a:rPr lang="en-US" dirty="0" err="1"/>
              <a:t>controlar</a:t>
            </a:r>
            <a:r>
              <a:rPr lang="en-US" dirty="0"/>
              <a:t> </a:t>
            </a:r>
            <a:r>
              <a:rPr lang="en-US" dirty="0" err="1"/>
              <a:t>immediatemente</a:t>
            </a:r>
            <a:r>
              <a:rPr lang="en-US" dirty="0"/>
              <a:t> </a:t>
            </a:r>
            <a:r>
              <a:rPr lang="en-US" dirty="0" err="1"/>
              <a:t>estas</a:t>
            </a:r>
            <a:r>
              <a:rPr lang="en-US" dirty="0"/>
              <a:t> </a:t>
            </a:r>
            <a:r>
              <a:rPr lang="en-US" dirty="0" err="1"/>
              <a:t>acciones</a:t>
            </a:r>
            <a:r>
              <a:rPr lang="en-US" dirty="0"/>
              <a:t> y </a:t>
            </a:r>
            <a:r>
              <a:rPr lang="en-US" dirty="0" err="1"/>
              <a:t>pueden</a:t>
            </a:r>
            <a:r>
              <a:rPr lang="en-US" dirty="0"/>
              <a:t> </a:t>
            </a:r>
            <a:r>
              <a:rPr lang="en-US" dirty="0" err="1"/>
              <a:t>sentirse</a:t>
            </a:r>
            <a:r>
              <a:rPr lang="en-US" dirty="0"/>
              <a:t> </a:t>
            </a:r>
            <a:r>
              <a:rPr lang="en-US" dirty="0" err="1"/>
              <a:t>desanimados</a:t>
            </a:r>
            <a:r>
              <a:rPr lang="en-US" dirty="0"/>
              <a:t> </a:t>
            </a:r>
            <a:r>
              <a:rPr lang="en-US" dirty="0" err="1"/>
              <a:t>por</a:t>
            </a:r>
            <a:r>
              <a:rPr lang="en-US" dirty="0"/>
              <a:t> </a:t>
            </a:r>
            <a:r>
              <a:rPr lang="en-US" dirty="0" err="1"/>
              <a:t>falta</a:t>
            </a:r>
            <a:r>
              <a:rPr lang="en-US" dirty="0"/>
              <a:t> de </a:t>
            </a:r>
            <a:r>
              <a:rPr lang="en-US" dirty="0" err="1"/>
              <a:t>recordar</a:t>
            </a:r>
            <a:r>
              <a:rPr lang="en-US" dirty="0"/>
              <a:t>.</a:t>
            </a:r>
          </a:p>
          <a:p>
            <a:r>
              <a:rPr lang="en-US" dirty="0" err="1"/>
              <a:t>En</a:t>
            </a:r>
            <a:r>
              <a:rPr lang="en-US" dirty="0"/>
              <a:t> </a:t>
            </a:r>
            <a:r>
              <a:rPr lang="en-US" dirty="0" err="1"/>
              <a:t>lugar</a:t>
            </a:r>
            <a:r>
              <a:rPr lang="en-US" dirty="0"/>
              <a:t> de </a:t>
            </a:r>
            <a:r>
              <a:rPr lang="en-US" dirty="0" err="1"/>
              <a:t>reganar</a:t>
            </a:r>
            <a:r>
              <a:rPr lang="en-US" dirty="0"/>
              <a:t>, </a:t>
            </a:r>
            <a:r>
              <a:rPr lang="en-US" dirty="0" err="1"/>
              <a:t>ayude</a:t>
            </a:r>
            <a:r>
              <a:rPr lang="en-US" dirty="0"/>
              <a:t> a </a:t>
            </a:r>
            <a:r>
              <a:rPr lang="en-US" dirty="0" err="1"/>
              <a:t>su</a:t>
            </a:r>
            <a:r>
              <a:rPr lang="en-US" dirty="0"/>
              <a:t> </a:t>
            </a:r>
            <a:r>
              <a:rPr lang="en-US" dirty="0" err="1"/>
              <a:t>hijo</a:t>
            </a:r>
            <a:r>
              <a:rPr lang="en-US" dirty="0"/>
              <a:t> </a:t>
            </a:r>
            <a:r>
              <a:rPr lang="en-US" dirty="0" err="1"/>
              <a:t>ser</a:t>
            </a:r>
            <a:r>
              <a:rPr lang="en-US" dirty="0"/>
              <a:t> mas </a:t>
            </a:r>
            <a:r>
              <a:rPr lang="en-US" dirty="0" err="1"/>
              <a:t>organizado</a:t>
            </a:r>
            <a:r>
              <a:rPr lang="en-US" dirty="0"/>
              <a:t> con introducer </a:t>
            </a:r>
            <a:r>
              <a:rPr lang="en-US" dirty="0" err="1"/>
              <a:t>estrategias</a:t>
            </a:r>
            <a:r>
              <a:rPr lang="en-US" dirty="0"/>
              <a:t> de </a:t>
            </a:r>
            <a:r>
              <a:rPr lang="en-US" dirty="0" err="1"/>
              <a:t>organizacion</a:t>
            </a:r>
            <a:r>
              <a:rPr lang="en-US" dirty="0"/>
              <a:t>.</a:t>
            </a:r>
          </a:p>
          <a:p>
            <a:endParaRPr lang="en-US" dirty="0"/>
          </a:p>
        </p:txBody>
      </p:sp>
      <p:pic>
        <p:nvPicPr>
          <p:cNvPr id="5" name="Picture 4" descr="Facing Autism and Puberty - Oh My! - Swanky Point of Vi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2324100" cy="1857375"/>
          </a:xfrm>
          <a:prstGeom prst="rect">
            <a:avLst/>
          </a:prstGeom>
        </p:spPr>
      </p:pic>
      <p:pic>
        <p:nvPicPr>
          <p:cNvPr id="6" name="Picture 5" descr="13 of the Best Back To School Ideas | While He Was Na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525" y="4285562"/>
            <a:ext cx="3800475" cy="2456708"/>
          </a:xfrm>
          <a:prstGeom prst="rect">
            <a:avLst/>
          </a:prstGeom>
        </p:spPr>
      </p:pic>
    </p:spTree>
    <p:extLst>
      <p:ext uri="{BB962C8B-B14F-4D97-AF65-F5344CB8AC3E}">
        <p14:creationId xmlns:p14="http://schemas.microsoft.com/office/powerpoint/2010/main" val="1187214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4633"/>
            <a:ext cx="8534400" cy="1507067"/>
          </a:xfrm>
        </p:spPr>
        <p:txBody>
          <a:bodyPr>
            <a:normAutofit fontScale="90000"/>
          </a:bodyPr>
          <a:lstStyle/>
          <a:p>
            <a:r>
              <a:rPr lang="en-US" dirty="0"/>
              <a:t>5. At the beginning of each school year meet your child’s educator</a:t>
            </a:r>
            <a:br>
              <a:rPr lang="en-US" dirty="0"/>
            </a:br>
            <a:endParaRPr lang="en-US" dirty="0"/>
          </a:p>
        </p:txBody>
      </p:sp>
      <p:sp>
        <p:nvSpPr>
          <p:cNvPr id="3" name="Content Placeholder 2"/>
          <p:cNvSpPr>
            <a:spLocks noGrp="1"/>
          </p:cNvSpPr>
          <p:nvPr>
            <p:ph sz="half" idx="1"/>
          </p:nvPr>
        </p:nvSpPr>
        <p:spPr>
          <a:xfrm>
            <a:off x="0" y="-604495"/>
            <a:ext cx="4937655" cy="3615267"/>
          </a:xfrm>
        </p:spPr>
        <p:txBody>
          <a:bodyPr/>
          <a:lstStyle/>
          <a:p>
            <a:r>
              <a:rPr lang="en-US" dirty="0" smtClean="0"/>
              <a:t>Communicate with your child’s teacher and stay involved throughout the school year.  </a:t>
            </a:r>
            <a:endParaRPr lang="en-US" dirty="0"/>
          </a:p>
        </p:txBody>
      </p:sp>
      <p:sp>
        <p:nvSpPr>
          <p:cNvPr id="5" name="Content Placeholder 4"/>
          <p:cNvSpPr>
            <a:spLocks noGrp="1"/>
          </p:cNvSpPr>
          <p:nvPr>
            <p:ph sz="half" idx="2"/>
          </p:nvPr>
        </p:nvSpPr>
        <p:spPr>
          <a:xfrm>
            <a:off x="7332133" y="-352424"/>
            <a:ext cx="4934479" cy="3615266"/>
          </a:xfrm>
        </p:spPr>
        <p:txBody>
          <a:bodyPr/>
          <a:lstStyle/>
          <a:p>
            <a:r>
              <a:rPr lang="en-US" dirty="0"/>
              <a:t>5. </a:t>
            </a:r>
            <a:r>
              <a:rPr lang="en-US" dirty="0" err="1"/>
              <a:t>Conocer</a:t>
            </a:r>
            <a:r>
              <a:rPr lang="en-US" dirty="0"/>
              <a:t> el maestro al principio del </a:t>
            </a:r>
            <a:r>
              <a:rPr lang="en-US" dirty="0" err="1"/>
              <a:t>ano</a:t>
            </a:r>
            <a:r>
              <a:rPr lang="en-US" dirty="0"/>
              <a:t> escolar</a:t>
            </a:r>
            <a:endParaRPr lang="en-US" dirty="0" smtClean="0"/>
          </a:p>
          <a:p>
            <a:r>
              <a:rPr lang="en-US" dirty="0" err="1" smtClean="0"/>
              <a:t>Comunicar</a:t>
            </a:r>
            <a:r>
              <a:rPr lang="en-US" dirty="0" smtClean="0"/>
              <a:t> </a:t>
            </a:r>
            <a:r>
              <a:rPr lang="en-US" dirty="0"/>
              <a:t>con el maestro de </a:t>
            </a:r>
            <a:r>
              <a:rPr lang="en-US" dirty="0" err="1"/>
              <a:t>su</a:t>
            </a:r>
            <a:r>
              <a:rPr lang="en-US" dirty="0"/>
              <a:t> </a:t>
            </a:r>
            <a:r>
              <a:rPr lang="en-US" dirty="0" err="1"/>
              <a:t>hijo</a:t>
            </a:r>
            <a:r>
              <a:rPr lang="en-US" dirty="0"/>
              <a:t> y </a:t>
            </a:r>
            <a:r>
              <a:rPr lang="en-US" dirty="0" err="1"/>
              <a:t>estar</a:t>
            </a:r>
            <a:r>
              <a:rPr lang="en-US" dirty="0"/>
              <a:t> </a:t>
            </a:r>
            <a:r>
              <a:rPr lang="en-US" dirty="0" err="1"/>
              <a:t>envolucrada</a:t>
            </a:r>
            <a:r>
              <a:rPr lang="en-US" dirty="0"/>
              <a:t> </a:t>
            </a:r>
            <a:r>
              <a:rPr lang="en-US" dirty="0" err="1"/>
              <a:t>durante</a:t>
            </a:r>
            <a:r>
              <a:rPr lang="en-US" dirty="0"/>
              <a:t> el </a:t>
            </a:r>
            <a:r>
              <a:rPr lang="en-US" dirty="0" err="1"/>
              <a:t>ano</a:t>
            </a:r>
            <a:r>
              <a:rPr lang="en-US" dirty="0"/>
              <a:t> escolar.  </a:t>
            </a:r>
          </a:p>
          <a:p>
            <a:endParaRPr lang="en-US" dirty="0"/>
          </a:p>
        </p:txBody>
      </p:sp>
      <p:pic>
        <p:nvPicPr>
          <p:cNvPr id="4" name="Picture 3" descr="_D3N1136_fix_6x4_b | &lt;strong&gt;Parent&lt;/strong&gt; &lt;strong&gt;teacher&lt;/strong&gt; conference 09_26_201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355" y="1900580"/>
            <a:ext cx="5638595" cy="3411983"/>
          </a:xfrm>
          <a:prstGeom prst="rect">
            <a:avLst/>
          </a:prstGeom>
        </p:spPr>
      </p:pic>
    </p:spTree>
    <p:extLst>
      <p:ext uri="{BB962C8B-B14F-4D97-AF65-F5344CB8AC3E}">
        <p14:creationId xmlns:p14="http://schemas.microsoft.com/office/powerpoint/2010/main" val="6390294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smtClean="0"/>
              <a:t>Students </a:t>
            </a:r>
            <a:r>
              <a:rPr lang="en-US" dirty="0"/>
              <a:t>assessed early (before 5</a:t>
            </a:r>
            <a:r>
              <a:rPr lang="en-US" baseline="30000" dirty="0"/>
              <a:t>th</a:t>
            </a:r>
            <a:r>
              <a:rPr lang="en-US" dirty="0"/>
              <a:t> grade) show the best response to reading </a:t>
            </a:r>
            <a:r>
              <a:rPr lang="en-US" dirty="0" smtClean="0"/>
              <a:t>interventions.</a:t>
            </a:r>
          </a:p>
          <a:p>
            <a:r>
              <a:rPr lang="en-US" dirty="0"/>
              <a:t>6. Get your child assessed as early as possible if there is suspicion of dyslexia</a:t>
            </a:r>
          </a:p>
          <a:p>
            <a:endParaRPr lang="en-US" dirty="0"/>
          </a:p>
        </p:txBody>
      </p:sp>
      <p:sp>
        <p:nvSpPr>
          <p:cNvPr id="4" name="Content Placeholder 3"/>
          <p:cNvSpPr>
            <a:spLocks noGrp="1"/>
          </p:cNvSpPr>
          <p:nvPr>
            <p:ph sz="half" idx="2"/>
          </p:nvPr>
        </p:nvSpPr>
        <p:spPr/>
        <p:txBody>
          <a:bodyPr/>
          <a:lstStyle/>
          <a:p>
            <a:r>
              <a:rPr lang="en-US" dirty="0"/>
              <a:t>6. </a:t>
            </a:r>
            <a:r>
              <a:rPr lang="en-US" dirty="0" err="1"/>
              <a:t>Evaluar</a:t>
            </a:r>
            <a:r>
              <a:rPr lang="en-US" dirty="0"/>
              <a:t> </a:t>
            </a:r>
            <a:r>
              <a:rPr lang="en-US" dirty="0" err="1"/>
              <a:t>su</a:t>
            </a:r>
            <a:r>
              <a:rPr lang="en-US" dirty="0"/>
              <a:t> </a:t>
            </a:r>
            <a:r>
              <a:rPr lang="en-US" dirty="0" err="1"/>
              <a:t>hijo</a:t>
            </a:r>
            <a:r>
              <a:rPr lang="en-US" dirty="0"/>
              <a:t> la mas pronto </a:t>
            </a:r>
            <a:r>
              <a:rPr lang="en-US" dirty="0" err="1"/>
              <a:t>posible</a:t>
            </a:r>
            <a:r>
              <a:rPr lang="en-US" dirty="0"/>
              <a:t> </a:t>
            </a:r>
            <a:r>
              <a:rPr lang="en-US" dirty="0" err="1"/>
              <a:t>si</a:t>
            </a:r>
            <a:r>
              <a:rPr lang="en-US" dirty="0"/>
              <a:t> </a:t>
            </a:r>
            <a:r>
              <a:rPr lang="en-US" dirty="0" err="1"/>
              <a:t>es</a:t>
            </a:r>
            <a:r>
              <a:rPr lang="en-US" dirty="0"/>
              <a:t> </a:t>
            </a:r>
            <a:r>
              <a:rPr lang="en-US" dirty="0" err="1"/>
              <a:t>necesario</a:t>
            </a:r>
            <a:endParaRPr lang="en-US" dirty="0" smtClean="0"/>
          </a:p>
          <a:p>
            <a:r>
              <a:rPr lang="en-US" dirty="0" err="1" smtClean="0"/>
              <a:t>Estudiantes</a:t>
            </a:r>
            <a:r>
              <a:rPr lang="en-US" dirty="0" smtClean="0"/>
              <a:t> </a:t>
            </a:r>
            <a:r>
              <a:rPr lang="en-US" dirty="0"/>
              <a:t>que son </a:t>
            </a:r>
            <a:r>
              <a:rPr lang="en-US" dirty="0" err="1"/>
              <a:t>evaluados</a:t>
            </a:r>
            <a:r>
              <a:rPr lang="en-US" dirty="0"/>
              <a:t> </a:t>
            </a:r>
            <a:r>
              <a:rPr lang="en-US" dirty="0" err="1"/>
              <a:t>temprano</a:t>
            </a:r>
            <a:r>
              <a:rPr lang="en-US" dirty="0"/>
              <a:t>(antes de </a:t>
            </a:r>
            <a:r>
              <a:rPr lang="en-US" dirty="0" err="1"/>
              <a:t>grado</a:t>
            </a:r>
            <a:r>
              <a:rPr lang="en-US" dirty="0"/>
              <a:t> 5) </a:t>
            </a:r>
            <a:r>
              <a:rPr lang="en-US" dirty="0" err="1"/>
              <a:t>ensenan</a:t>
            </a:r>
            <a:r>
              <a:rPr lang="en-US" dirty="0"/>
              <a:t> </a:t>
            </a:r>
            <a:r>
              <a:rPr lang="en-US" dirty="0" err="1"/>
              <a:t>mejores</a:t>
            </a:r>
            <a:r>
              <a:rPr lang="en-US" dirty="0"/>
              <a:t> </a:t>
            </a:r>
            <a:r>
              <a:rPr lang="en-US" dirty="0" err="1"/>
              <a:t>respuestas</a:t>
            </a:r>
            <a:r>
              <a:rPr lang="en-US" dirty="0"/>
              <a:t> para </a:t>
            </a:r>
            <a:r>
              <a:rPr lang="en-US" dirty="0" err="1"/>
              <a:t>intervenciones</a:t>
            </a:r>
            <a:r>
              <a:rPr lang="en-US" dirty="0"/>
              <a:t> de </a:t>
            </a:r>
            <a:r>
              <a:rPr lang="en-US" dirty="0" err="1"/>
              <a:t>lecutra</a:t>
            </a:r>
            <a:r>
              <a:rPr lang="en-US" dirty="0"/>
              <a:t>.</a:t>
            </a:r>
          </a:p>
          <a:p>
            <a:endParaRPr lang="en-US" dirty="0"/>
          </a:p>
        </p:txBody>
      </p:sp>
    </p:spTree>
    <p:extLst>
      <p:ext uri="{BB962C8B-B14F-4D97-AF65-F5344CB8AC3E}">
        <p14:creationId xmlns:p14="http://schemas.microsoft.com/office/powerpoint/2010/main" val="1399174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High school</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Begin having conversations with your child about postsecondary education before high school is over.</a:t>
            </a:r>
          </a:p>
          <a:p>
            <a:r>
              <a:rPr lang="en-US" dirty="0" smtClean="0"/>
              <a:t>It is never too early to begin talking about your child’s goals after high school.</a:t>
            </a:r>
          </a:p>
          <a:p>
            <a:r>
              <a:rPr lang="en-US" dirty="0" smtClean="0"/>
              <a:t>Encourage your child to dream BIG.</a:t>
            </a:r>
          </a:p>
          <a:p>
            <a:r>
              <a:rPr lang="en-US" dirty="0" smtClean="0"/>
              <a:t>Colleges</a:t>
            </a:r>
          </a:p>
          <a:p>
            <a:r>
              <a:rPr lang="en-US" dirty="0" smtClean="0"/>
              <a:t>Universities</a:t>
            </a:r>
          </a:p>
          <a:p>
            <a:r>
              <a:rPr lang="en-US" dirty="0" smtClean="0"/>
              <a:t>UTRGV</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err="1"/>
              <a:t>Despues</a:t>
            </a:r>
            <a:r>
              <a:rPr lang="en-US" dirty="0"/>
              <a:t> de </a:t>
            </a:r>
            <a:r>
              <a:rPr lang="en-US" dirty="0" err="1"/>
              <a:t>Preparatoria</a:t>
            </a:r>
            <a:r>
              <a:rPr lang="en-US" dirty="0"/>
              <a:t> </a:t>
            </a:r>
            <a:endParaRPr lang="es-ES" dirty="0" smtClean="0"/>
          </a:p>
          <a:p>
            <a:r>
              <a:rPr lang="es-ES" dirty="0" smtClean="0"/>
              <a:t>Empezar </a:t>
            </a:r>
            <a:r>
              <a:rPr lang="es-ES" dirty="0"/>
              <a:t>tener discusiones con su hijo </a:t>
            </a:r>
            <a:r>
              <a:rPr lang="es-ES" dirty="0" err="1"/>
              <a:t>or</a:t>
            </a:r>
            <a:r>
              <a:rPr lang="es-ES" dirty="0"/>
              <a:t> hija sobre planes </a:t>
            </a:r>
            <a:r>
              <a:rPr lang="es-ES" dirty="0" smtClean="0"/>
              <a:t>antes </a:t>
            </a:r>
            <a:r>
              <a:rPr lang="es-ES" dirty="0"/>
              <a:t>de completar la secundaria. </a:t>
            </a:r>
            <a:endParaRPr lang="es-ES" dirty="0" smtClean="0"/>
          </a:p>
          <a:p>
            <a:r>
              <a:rPr lang="es-ES" dirty="0" smtClean="0"/>
              <a:t>No </a:t>
            </a:r>
            <a:r>
              <a:rPr lang="es-ES" dirty="0"/>
              <a:t>es muy temprano empezar tener discusiones sobre las netas y </a:t>
            </a:r>
            <a:r>
              <a:rPr lang="es-ES" dirty="0" err="1"/>
              <a:t>suenos</a:t>
            </a:r>
            <a:r>
              <a:rPr lang="es-ES" dirty="0"/>
              <a:t> de su hijo o hija</a:t>
            </a:r>
            <a:r>
              <a:rPr lang="es-ES" dirty="0" smtClean="0"/>
              <a:t>.</a:t>
            </a:r>
          </a:p>
          <a:p>
            <a:r>
              <a:rPr lang="es-ES" dirty="0"/>
              <a:t>Anime a su hijo tener </a:t>
            </a:r>
            <a:r>
              <a:rPr lang="es-ES" dirty="0" err="1"/>
              <a:t>suenos</a:t>
            </a:r>
            <a:r>
              <a:rPr lang="es-ES" dirty="0"/>
              <a:t> GRANDES Colegios Universidades UTRGV </a:t>
            </a:r>
            <a:endParaRPr lang="en-US" dirty="0"/>
          </a:p>
          <a:p>
            <a:endParaRPr lang="en-US" dirty="0"/>
          </a:p>
        </p:txBody>
      </p:sp>
    </p:spTree>
    <p:extLst>
      <p:ext uri="{BB962C8B-B14F-4D97-AF65-F5344CB8AC3E}">
        <p14:creationId xmlns:p14="http://schemas.microsoft.com/office/powerpoint/2010/main" val="436000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4537" y="190499"/>
            <a:ext cx="5173664" cy="906825"/>
          </a:xfrm>
        </p:spPr>
        <p:txBody>
          <a:bodyPr/>
          <a:lstStyle/>
          <a:p>
            <a:r>
              <a:rPr lang="en-US" dirty="0" smtClean="0"/>
              <a:t>Department website</a:t>
            </a:r>
            <a:endParaRPr lang="en-US" dirty="0"/>
          </a:p>
        </p:txBody>
      </p:sp>
      <p:pic>
        <p:nvPicPr>
          <p:cNvPr id="7" name="Picture 6"/>
          <p:cNvPicPr>
            <a:picLocks noChangeAspect="1"/>
          </p:cNvPicPr>
          <p:nvPr/>
        </p:nvPicPr>
        <p:blipFill>
          <a:blip r:embed="rId2"/>
          <a:stretch>
            <a:fillRect/>
          </a:stretch>
        </p:blipFill>
        <p:spPr>
          <a:xfrm>
            <a:off x="314325" y="1097325"/>
            <a:ext cx="11572875" cy="5589226"/>
          </a:xfrm>
          <a:prstGeom prst="rect">
            <a:avLst/>
          </a:prstGeom>
        </p:spPr>
      </p:pic>
    </p:spTree>
    <p:extLst>
      <p:ext uri="{BB962C8B-B14F-4D97-AF65-F5344CB8AC3E}">
        <p14:creationId xmlns:p14="http://schemas.microsoft.com/office/powerpoint/2010/main" val="22085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5164559"/>
            <a:ext cx="3269722" cy="1507067"/>
          </a:xfrm>
        </p:spPr>
        <p:txBody>
          <a:bodyPr>
            <a:normAutofit/>
          </a:bodyPr>
          <a:lstStyle/>
          <a:p>
            <a:r>
              <a:rPr lang="en-US" dirty="0" smtClean="0"/>
              <a:t>COVID Slide</a:t>
            </a:r>
            <a:endParaRPr lang="en-US" dirty="0"/>
          </a:p>
        </p:txBody>
      </p:sp>
      <p:sp>
        <p:nvSpPr>
          <p:cNvPr id="3" name="Subtitle 2"/>
          <p:cNvSpPr>
            <a:spLocks noGrp="1"/>
          </p:cNvSpPr>
          <p:nvPr>
            <p:ph sz="half" idx="1"/>
          </p:nvPr>
        </p:nvSpPr>
        <p:spPr>
          <a:xfrm>
            <a:off x="147783" y="0"/>
            <a:ext cx="5474084" cy="5708073"/>
          </a:xfrm>
        </p:spPr>
        <p:txBody>
          <a:bodyPr>
            <a:normAutofit fontScale="85000" lnSpcReduction="10000"/>
          </a:bodyPr>
          <a:lstStyle/>
          <a:p>
            <a:pPr algn="l"/>
            <a:r>
              <a:rPr lang="en-US" dirty="0" smtClean="0"/>
              <a:t>The preliminary COVID Slide estimates suggest students in mathematics returning with less than 50% of the gains. </a:t>
            </a:r>
          </a:p>
          <a:p>
            <a:pPr algn="l"/>
            <a:r>
              <a:rPr lang="en-US" dirty="0" smtClean="0"/>
              <a:t>By the end of 2020-2021 school year, students were average 5 months behind in math.</a:t>
            </a:r>
          </a:p>
          <a:p>
            <a:pPr algn="l"/>
            <a:r>
              <a:rPr lang="en-US" dirty="0" smtClean="0"/>
              <a:t>Statewide: </a:t>
            </a:r>
          </a:p>
          <a:p>
            <a:pPr algn="l"/>
            <a:r>
              <a:rPr lang="en-US" dirty="0" smtClean="0"/>
              <a:t>5</a:t>
            </a:r>
            <a:r>
              <a:rPr lang="en-US" baseline="30000" dirty="0" smtClean="0"/>
              <a:t>th</a:t>
            </a:r>
            <a:r>
              <a:rPr lang="en-US" dirty="0" smtClean="0"/>
              <a:t> graders failing math increased from 17% to 31%.</a:t>
            </a:r>
          </a:p>
          <a:p>
            <a:pPr algn="l"/>
            <a:r>
              <a:rPr lang="en-US" dirty="0" smtClean="0"/>
              <a:t>8</a:t>
            </a:r>
            <a:r>
              <a:rPr lang="en-US" baseline="30000" dirty="0" smtClean="0"/>
              <a:t>th</a:t>
            </a:r>
            <a:r>
              <a:rPr lang="en-US" dirty="0" smtClean="0"/>
              <a:t> graders failing math increased from 19%-40%.</a:t>
            </a:r>
          </a:p>
          <a:p>
            <a:pPr marL="0" indent="0" algn="l">
              <a:buNone/>
            </a:pPr>
            <a:r>
              <a:rPr lang="en-US" b="1" dirty="0" smtClean="0">
                <a:solidFill>
                  <a:srgbClr val="FF0000"/>
                </a:solidFill>
              </a:rPr>
              <a:t>2019-2021STAAR Results:</a:t>
            </a:r>
          </a:p>
          <a:p>
            <a:pPr algn="l"/>
            <a:r>
              <a:rPr lang="en-US" dirty="0" smtClean="0"/>
              <a:t>Reading</a:t>
            </a:r>
            <a:br>
              <a:rPr lang="en-US" dirty="0" smtClean="0"/>
            </a:br>
            <a:r>
              <a:rPr lang="en-US" dirty="0" smtClean="0"/>
              <a:t>47%-43%</a:t>
            </a:r>
          </a:p>
          <a:p>
            <a:pPr algn="l"/>
            <a:endParaRPr lang="en-US" dirty="0"/>
          </a:p>
          <a:p>
            <a:pPr algn="l"/>
            <a:r>
              <a:rPr lang="en-US" dirty="0" smtClean="0"/>
              <a:t>Math</a:t>
            </a:r>
          </a:p>
          <a:p>
            <a:pPr algn="l"/>
            <a:r>
              <a:rPr lang="en-US" dirty="0" smtClean="0"/>
              <a:t>50%-35%</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err="1" smtClean="0"/>
              <a:t>Estimaciones</a:t>
            </a:r>
            <a:r>
              <a:rPr lang="en-US" dirty="0" smtClean="0"/>
              <a:t> preliminaries </a:t>
            </a:r>
            <a:r>
              <a:rPr lang="en-US" dirty="0" err="1" smtClean="0"/>
              <a:t>indican</a:t>
            </a:r>
            <a:r>
              <a:rPr lang="en-US" dirty="0" smtClean="0"/>
              <a:t> </a:t>
            </a:r>
            <a:r>
              <a:rPr lang="en-US" dirty="0" err="1" smtClean="0"/>
              <a:t>estudiantes</a:t>
            </a:r>
            <a:r>
              <a:rPr lang="en-US" dirty="0" smtClean="0"/>
              <a:t> </a:t>
            </a:r>
            <a:r>
              <a:rPr lang="en-US" dirty="0" err="1" smtClean="0"/>
              <a:t>regresando</a:t>
            </a:r>
            <a:r>
              <a:rPr lang="en-US" dirty="0" smtClean="0"/>
              <a:t> a </a:t>
            </a:r>
            <a:r>
              <a:rPr lang="en-US" dirty="0" err="1" smtClean="0"/>
              <a:t>clase</a:t>
            </a:r>
            <a:r>
              <a:rPr lang="en-US" dirty="0" smtClean="0"/>
              <a:t> con </a:t>
            </a:r>
            <a:r>
              <a:rPr lang="en-US" dirty="0" err="1" smtClean="0"/>
              <a:t>menos</a:t>
            </a:r>
            <a:r>
              <a:rPr lang="en-US" dirty="0" smtClean="0"/>
              <a:t> de 50% de </a:t>
            </a:r>
            <a:r>
              <a:rPr lang="en-US" dirty="0" err="1" smtClean="0"/>
              <a:t>ganacias</a:t>
            </a:r>
            <a:r>
              <a:rPr lang="en-US" dirty="0" smtClean="0"/>
              <a:t> </a:t>
            </a:r>
            <a:r>
              <a:rPr lang="en-US" dirty="0" err="1" smtClean="0"/>
              <a:t>en</a:t>
            </a:r>
            <a:r>
              <a:rPr lang="en-US" dirty="0" smtClean="0"/>
              <a:t> </a:t>
            </a:r>
            <a:r>
              <a:rPr lang="en-US" dirty="0" err="1" smtClean="0"/>
              <a:t>matematicas</a:t>
            </a:r>
            <a:r>
              <a:rPr lang="en-US" dirty="0" smtClean="0"/>
              <a:t>.</a:t>
            </a:r>
          </a:p>
          <a:p>
            <a:r>
              <a:rPr lang="en-US" dirty="0" smtClean="0"/>
              <a:t>Al final de </a:t>
            </a:r>
            <a:r>
              <a:rPr lang="en-US" dirty="0" err="1" smtClean="0"/>
              <a:t>ano</a:t>
            </a:r>
            <a:r>
              <a:rPr lang="en-US" dirty="0" smtClean="0"/>
              <a:t> escolar 2020-2021, </a:t>
            </a:r>
            <a:r>
              <a:rPr lang="en-US" dirty="0" err="1" smtClean="0"/>
              <a:t>etudiantes</a:t>
            </a:r>
            <a:r>
              <a:rPr lang="en-US" dirty="0" smtClean="0"/>
              <a:t> </a:t>
            </a:r>
            <a:r>
              <a:rPr lang="en-US" dirty="0" err="1" smtClean="0"/>
              <a:t>estaban</a:t>
            </a:r>
            <a:r>
              <a:rPr lang="en-US" dirty="0" smtClean="0"/>
              <a:t> </a:t>
            </a:r>
            <a:r>
              <a:rPr lang="en-US" dirty="0" err="1" smtClean="0"/>
              <a:t>promedio</a:t>
            </a:r>
            <a:r>
              <a:rPr lang="en-US" dirty="0" smtClean="0"/>
              <a:t> de 5 </a:t>
            </a:r>
            <a:r>
              <a:rPr lang="en-US" dirty="0" err="1" smtClean="0"/>
              <a:t>meses</a:t>
            </a:r>
            <a:r>
              <a:rPr lang="en-US" dirty="0" smtClean="0"/>
              <a:t> </a:t>
            </a:r>
            <a:r>
              <a:rPr lang="en-US" dirty="0" err="1" smtClean="0"/>
              <a:t>atracados</a:t>
            </a:r>
            <a:r>
              <a:rPr lang="en-US" dirty="0" smtClean="0"/>
              <a:t> </a:t>
            </a:r>
            <a:r>
              <a:rPr lang="en-US" dirty="0" err="1" smtClean="0"/>
              <a:t>en</a:t>
            </a:r>
            <a:r>
              <a:rPr lang="en-US" dirty="0" smtClean="0"/>
              <a:t> </a:t>
            </a:r>
            <a:r>
              <a:rPr lang="en-US" dirty="0" err="1" smtClean="0"/>
              <a:t>matematicas</a:t>
            </a:r>
            <a:endParaRPr lang="en-US" dirty="0" smtClean="0"/>
          </a:p>
          <a:p>
            <a:r>
              <a:rPr lang="en-US" dirty="0" smtClean="0"/>
              <a:t>Estado:</a:t>
            </a:r>
          </a:p>
          <a:p>
            <a:r>
              <a:rPr lang="en-US" dirty="0" err="1" smtClean="0"/>
              <a:t>Estudiantes</a:t>
            </a:r>
            <a:r>
              <a:rPr lang="en-US" dirty="0" smtClean="0"/>
              <a:t> de Quinto </a:t>
            </a:r>
            <a:r>
              <a:rPr lang="en-US" dirty="0" err="1" smtClean="0"/>
              <a:t>grado</a:t>
            </a:r>
            <a:r>
              <a:rPr lang="en-US" dirty="0" smtClean="0"/>
              <a:t> </a:t>
            </a:r>
            <a:r>
              <a:rPr lang="en-US" dirty="0" err="1" smtClean="0"/>
              <a:t>repropando</a:t>
            </a:r>
            <a:r>
              <a:rPr lang="en-US" dirty="0" smtClean="0"/>
              <a:t> </a:t>
            </a:r>
            <a:r>
              <a:rPr lang="en-US" dirty="0" err="1" smtClean="0"/>
              <a:t>matematicas</a:t>
            </a:r>
            <a:r>
              <a:rPr lang="en-US" dirty="0" smtClean="0"/>
              <a:t> </a:t>
            </a:r>
            <a:r>
              <a:rPr lang="en-US" dirty="0" err="1" smtClean="0"/>
              <a:t>subio</a:t>
            </a:r>
            <a:r>
              <a:rPr lang="en-US" dirty="0" smtClean="0"/>
              <a:t> de 17%-31%</a:t>
            </a:r>
          </a:p>
          <a:p>
            <a:r>
              <a:rPr lang="en-US" dirty="0" err="1"/>
              <a:t>Estudiantes</a:t>
            </a:r>
            <a:r>
              <a:rPr lang="en-US" dirty="0"/>
              <a:t> de </a:t>
            </a:r>
            <a:r>
              <a:rPr lang="en-US" dirty="0" err="1" smtClean="0"/>
              <a:t>ocho</a:t>
            </a:r>
            <a:r>
              <a:rPr lang="en-US" dirty="0" smtClean="0"/>
              <a:t> </a:t>
            </a:r>
            <a:r>
              <a:rPr lang="en-US" dirty="0" err="1"/>
              <a:t>grado</a:t>
            </a:r>
            <a:r>
              <a:rPr lang="en-US" dirty="0"/>
              <a:t> </a:t>
            </a:r>
            <a:r>
              <a:rPr lang="en-US" dirty="0" err="1"/>
              <a:t>repropando</a:t>
            </a:r>
            <a:r>
              <a:rPr lang="en-US" dirty="0"/>
              <a:t> </a:t>
            </a:r>
            <a:r>
              <a:rPr lang="en-US" dirty="0" err="1"/>
              <a:t>matematicas</a:t>
            </a:r>
            <a:r>
              <a:rPr lang="en-US" dirty="0"/>
              <a:t> </a:t>
            </a:r>
            <a:r>
              <a:rPr lang="en-US" dirty="0" err="1"/>
              <a:t>subio</a:t>
            </a:r>
            <a:r>
              <a:rPr lang="en-US" dirty="0"/>
              <a:t> de </a:t>
            </a:r>
            <a:r>
              <a:rPr lang="en-US" dirty="0" smtClean="0"/>
              <a:t>19%-40%</a:t>
            </a:r>
            <a:endParaRPr lang="en-US" dirty="0"/>
          </a:p>
          <a:p>
            <a:endParaRPr lang="en-US" dirty="0"/>
          </a:p>
        </p:txBody>
      </p:sp>
      <p:pic>
        <p:nvPicPr>
          <p:cNvPr id="5" name="Picture 4" descr="&lt;strong&gt;Arrow&lt;/strong&gt; &lt;strong&gt;Down&lt;/strong&gt; Images | Free Vectors, PNGs, Mockup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1097" y="4224206"/>
            <a:ext cx="3535218" cy="2453578"/>
          </a:xfrm>
          <a:prstGeom prst="rect">
            <a:avLst/>
          </a:prstGeom>
        </p:spPr>
      </p:pic>
    </p:spTree>
    <p:extLst>
      <p:ext uri="{BB962C8B-B14F-4D97-AF65-F5344CB8AC3E}">
        <p14:creationId xmlns:p14="http://schemas.microsoft.com/office/powerpoint/2010/main" val="2963935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2967335"/>
            <a:ext cx="6096000" cy="1754326"/>
          </a:xfrm>
          <a:prstGeom prst="rect">
            <a:avLst/>
          </a:prstGeom>
        </p:spPr>
        <p:txBody>
          <a:bodyPr>
            <a:spAutoFit/>
          </a:bodyPr>
          <a:lstStyle/>
          <a:p>
            <a:r>
              <a:rPr lang="en-US" dirty="0" smtClean="0"/>
              <a:t>Questions</a:t>
            </a:r>
          </a:p>
          <a:p>
            <a:endParaRPr lang="en-US" dirty="0"/>
          </a:p>
          <a:p>
            <a:r>
              <a:rPr lang="en-US" dirty="0" smtClean="0"/>
              <a:t>Dr</a:t>
            </a:r>
            <a:r>
              <a:rPr lang="en-US" dirty="0"/>
              <a:t>. Diana Villanueva</a:t>
            </a:r>
          </a:p>
          <a:p>
            <a:r>
              <a:rPr lang="en-US" dirty="0"/>
              <a:t>Director of Academic Support</a:t>
            </a:r>
          </a:p>
          <a:p>
            <a:r>
              <a:rPr lang="en-US" dirty="0" smtClean="0">
                <a:hlinkClick r:id="rId2"/>
              </a:rPr>
              <a:t>dvillanueva@donnaisd.net</a:t>
            </a:r>
            <a:endParaRPr lang="en-US" dirty="0" smtClean="0"/>
          </a:p>
          <a:p>
            <a:r>
              <a:rPr lang="en-US" dirty="0" smtClean="0"/>
              <a:t>956.464.1600 Ext. 1270</a:t>
            </a:r>
            <a:endParaRPr lang="en-US" dirty="0"/>
          </a:p>
        </p:txBody>
      </p:sp>
    </p:spTree>
    <p:extLst>
      <p:ext uri="{BB962C8B-B14F-4D97-AF65-F5344CB8AC3E}">
        <p14:creationId xmlns:p14="http://schemas.microsoft.com/office/powerpoint/2010/main" val="134622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488" y="-61913"/>
            <a:ext cx="12372975" cy="6981825"/>
          </a:xfrm>
          <a:prstGeom prst="rect">
            <a:avLst/>
          </a:prstGeom>
        </p:spPr>
      </p:pic>
    </p:spTree>
    <p:extLst>
      <p:ext uri="{BB962C8B-B14F-4D97-AF65-F5344CB8AC3E}">
        <p14:creationId xmlns:p14="http://schemas.microsoft.com/office/powerpoint/2010/main" val="132315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a:t>
            </a:r>
            <a:endParaRPr lang="en-US" dirty="0"/>
          </a:p>
        </p:txBody>
      </p:sp>
      <p:sp>
        <p:nvSpPr>
          <p:cNvPr id="3" name="Subtitle 2"/>
          <p:cNvSpPr>
            <a:spLocks noGrp="1"/>
          </p:cNvSpPr>
          <p:nvPr>
            <p:ph sz="half" idx="1"/>
          </p:nvPr>
        </p:nvSpPr>
        <p:spPr/>
        <p:txBody>
          <a:bodyPr>
            <a:normAutofit fontScale="25000" lnSpcReduction="20000"/>
          </a:bodyPr>
          <a:lstStyle/>
          <a:p>
            <a:pPr algn="l"/>
            <a:endParaRPr lang="en-US" dirty="0"/>
          </a:p>
          <a:p>
            <a:pPr algn="l"/>
            <a:r>
              <a:rPr lang="en-US" sz="7200" dirty="0" smtClean="0"/>
              <a:t>Response to Intervention (RTI) is a component of MTSS multi tiered system of support and is an approach to the early identification and support of students with learning and behavior needs.</a:t>
            </a:r>
          </a:p>
          <a:p>
            <a:pPr algn="l"/>
            <a:r>
              <a:rPr lang="en-US" sz="7200" dirty="0" smtClean="0"/>
              <a:t>The RTI process begins with high quality instruction and universal screening of all children in the general education classroom.</a:t>
            </a:r>
          </a:p>
          <a:p>
            <a:pPr algn="l"/>
            <a:r>
              <a:rPr lang="en-US" sz="7200" dirty="0" smtClean="0"/>
              <a:t>Struggling learners are provided with interventions at increasing levels of intensity to accelerate their rate of learning. These services may be provided by a variety of personnel.</a:t>
            </a:r>
          </a:p>
          <a:p>
            <a:pPr algn="l"/>
            <a:endParaRPr lang="en-US" sz="7200" dirty="0" smtClean="0"/>
          </a:p>
          <a:p>
            <a:pPr algn="l"/>
            <a:r>
              <a:rPr lang="en-US" sz="7200" dirty="0" smtClean="0"/>
              <a:t>			General education teachers</a:t>
            </a:r>
          </a:p>
          <a:p>
            <a:pPr algn="l"/>
            <a:r>
              <a:rPr lang="en-US" sz="7200" dirty="0" smtClean="0"/>
              <a:t>			Other specialists</a:t>
            </a:r>
            <a:endParaRPr lang="en-US" sz="7200" dirty="0"/>
          </a:p>
        </p:txBody>
      </p:sp>
      <p:sp>
        <p:nvSpPr>
          <p:cNvPr id="4" name="Content Placeholder 3"/>
          <p:cNvSpPr>
            <a:spLocks noGrp="1"/>
          </p:cNvSpPr>
          <p:nvPr>
            <p:ph sz="half" idx="2"/>
          </p:nvPr>
        </p:nvSpPr>
        <p:spPr/>
        <p:txBody>
          <a:bodyPr>
            <a:noAutofit/>
          </a:bodyPr>
          <a:lstStyle/>
          <a:p>
            <a:r>
              <a:rPr lang="en-US" sz="1800" dirty="0" err="1" smtClean="0"/>
              <a:t>Respuesta</a:t>
            </a:r>
            <a:r>
              <a:rPr lang="en-US" sz="1800" dirty="0" smtClean="0"/>
              <a:t> a la </a:t>
            </a:r>
            <a:r>
              <a:rPr lang="en-US" sz="1800" dirty="0" err="1" smtClean="0"/>
              <a:t>intervencion</a:t>
            </a:r>
            <a:r>
              <a:rPr lang="en-US" sz="1800" dirty="0" smtClean="0"/>
              <a:t> (RTI) </a:t>
            </a:r>
            <a:r>
              <a:rPr lang="en-US" sz="1800" dirty="0" err="1" smtClean="0"/>
              <a:t>es</a:t>
            </a:r>
            <a:r>
              <a:rPr lang="en-US" sz="1800" dirty="0" smtClean="0"/>
              <a:t> un </a:t>
            </a:r>
            <a:r>
              <a:rPr lang="en-US" sz="1800" dirty="0" err="1" smtClean="0"/>
              <a:t>componente</a:t>
            </a:r>
            <a:r>
              <a:rPr lang="en-US" sz="1800" dirty="0" smtClean="0"/>
              <a:t> del </a:t>
            </a:r>
            <a:r>
              <a:rPr lang="en-US" sz="1800" dirty="0" err="1" smtClean="0"/>
              <a:t>sistema</a:t>
            </a:r>
            <a:r>
              <a:rPr lang="en-US" sz="1800" dirty="0" smtClean="0"/>
              <a:t> de </a:t>
            </a:r>
            <a:r>
              <a:rPr lang="en-US" sz="1800" dirty="0" err="1" smtClean="0"/>
              <a:t>Apoyo</a:t>
            </a:r>
            <a:r>
              <a:rPr lang="en-US" sz="1800" dirty="0" smtClean="0"/>
              <a:t> Multi </a:t>
            </a:r>
            <a:r>
              <a:rPr lang="en-US" sz="1800" dirty="0" err="1" smtClean="0"/>
              <a:t>Niveles</a:t>
            </a:r>
            <a:r>
              <a:rPr lang="en-US" sz="1800" dirty="0" smtClean="0"/>
              <a:t> y </a:t>
            </a:r>
            <a:r>
              <a:rPr lang="en-US" sz="1800" dirty="0" err="1" smtClean="0"/>
              <a:t>es</a:t>
            </a:r>
            <a:r>
              <a:rPr lang="en-US" sz="1800" dirty="0" smtClean="0"/>
              <a:t> un </a:t>
            </a:r>
            <a:r>
              <a:rPr lang="en-US" sz="1800" dirty="0" err="1" smtClean="0"/>
              <a:t>enfoque</a:t>
            </a:r>
            <a:r>
              <a:rPr lang="en-US" sz="1800" dirty="0" smtClean="0"/>
              <a:t> para la </a:t>
            </a:r>
            <a:r>
              <a:rPr lang="en-US" sz="1800" dirty="0" err="1" smtClean="0"/>
              <a:t>identificacion</a:t>
            </a:r>
            <a:r>
              <a:rPr lang="en-US" sz="1800" dirty="0" smtClean="0"/>
              <a:t> y </a:t>
            </a:r>
            <a:r>
              <a:rPr lang="en-US" sz="1800" dirty="0" err="1" smtClean="0"/>
              <a:t>apoyo</a:t>
            </a:r>
            <a:r>
              <a:rPr lang="en-US" sz="1800" dirty="0" smtClean="0"/>
              <a:t> de </a:t>
            </a:r>
            <a:r>
              <a:rPr lang="en-US" sz="1800" dirty="0" err="1" smtClean="0"/>
              <a:t>estudiantes</a:t>
            </a:r>
            <a:r>
              <a:rPr lang="en-US" sz="1800" dirty="0" smtClean="0"/>
              <a:t> de </a:t>
            </a:r>
            <a:r>
              <a:rPr lang="en-US" sz="1800" dirty="0" err="1" smtClean="0"/>
              <a:t>aprendizaje</a:t>
            </a:r>
            <a:r>
              <a:rPr lang="en-US" sz="1800" dirty="0" smtClean="0"/>
              <a:t> y </a:t>
            </a:r>
            <a:r>
              <a:rPr lang="en-US" sz="1800" dirty="0" err="1" smtClean="0"/>
              <a:t>comportamiento</a:t>
            </a:r>
            <a:r>
              <a:rPr lang="en-US" sz="1800" dirty="0" smtClean="0"/>
              <a:t>.</a:t>
            </a:r>
          </a:p>
          <a:p>
            <a:r>
              <a:rPr lang="en-US" sz="1800" dirty="0" smtClean="0"/>
              <a:t>La </a:t>
            </a:r>
            <a:r>
              <a:rPr lang="en-US" sz="1800" dirty="0" err="1"/>
              <a:t>Respuesta</a:t>
            </a:r>
            <a:r>
              <a:rPr lang="en-US" sz="1800" dirty="0"/>
              <a:t> a la </a:t>
            </a:r>
            <a:r>
              <a:rPr lang="en-US" sz="1800" dirty="0" err="1"/>
              <a:t>intervencion</a:t>
            </a:r>
            <a:r>
              <a:rPr lang="en-US" sz="1800" dirty="0"/>
              <a:t> (RTI) </a:t>
            </a:r>
            <a:r>
              <a:rPr lang="en-US" sz="1800" dirty="0" err="1" smtClean="0"/>
              <a:t>empieza</a:t>
            </a:r>
            <a:r>
              <a:rPr lang="en-US" sz="1800" dirty="0" smtClean="0"/>
              <a:t> con </a:t>
            </a:r>
            <a:r>
              <a:rPr lang="en-US" sz="1800" dirty="0" err="1" smtClean="0"/>
              <a:t>instruccion</a:t>
            </a:r>
            <a:r>
              <a:rPr lang="en-US" sz="1800" dirty="0" smtClean="0"/>
              <a:t> de </a:t>
            </a:r>
            <a:r>
              <a:rPr lang="en-US" sz="1800" dirty="0" err="1" smtClean="0"/>
              <a:t>alta</a:t>
            </a:r>
            <a:r>
              <a:rPr lang="en-US" sz="1800" dirty="0" smtClean="0"/>
              <a:t> </a:t>
            </a:r>
            <a:r>
              <a:rPr lang="en-US" sz="1800" dirty="0" err="1" smtClean="0"/>
              <a:t>calidad</a:t>
            </a:r>
            <a:r>
              <a:rPr lang="en-US" sz="1800" dirty="0" smtClean="0"/>
              <a:t> para </a:t>
            </a:r>
            <a:r>
              <a:rPr lang="en-US" sz="1800" dirty="0" err="1" smtClean="0"/>
              <a:t>todos</a:t>
            </a:r>
            <a:r>
              <a:rPr lang="en-US" sz="1800" dirty="0" smtClean="0"/>
              <a:t> </a:t>
            </a:r>
            <a:r>
              <a:rPr lang="en-US" sz="1800" dirty="0" err="1" smtClean="0"/>
              <a:t>los</a:t>
            </a:r>
            <a:r>
              <a:rPr lang="en-US" sz="1800" dirty="0" smtClean="0"/>
              <a:t> </a:t>
            </a:r>
            <a:r>
              <a:rPr lang="en-US" sz="1800" dirty="0" err="1" smtClean="0"/>
              <a:t>estudiantes</a:t>
            </a:r>
            <a:endParaRPr lang="en-US" sz="1800" dirty="0" smtClean="0"/>
          </a:p>
          <a:p>
            <a:r>
              <a:rPr lang="es-ES" sz="1800" dirty="0" err="1" smtClean="0"/>
              <a:t>RtI</a:t>
            </a:r>
            <a:r>
              <a:rPr lang="es-ES" sz="1800" dirty="0" smtClean="0"/>
              <a:t> </a:t>
            </a:r>
            <a:r>
              <a:rPr lang="es-ES" sz="1800" dirty="0"/>
              <a:t>permite a las escuelas que supervisen y atiendan a las necesidades de aprendizaje y comportamiento de su hijo/a en tiempo real para prevenir resultados de aprendizaje deficientes. </a:t>
            </a:r>
            <a:endParaRPr lang="es-ES" sz="1800" dirty="0" smtClean="0"/>
          </a:p>
        </p:txBody>
      </p:sp>
    </p:spTree>
    <p:extLst>
      <p:ext uri="{BB962C8B-B14F-4D97-AF65-F5344CB8AC3E}">
        <p14:creationId xmlns:p14="http://schemas.microsoft.com/office/powerpoint/2010/main" val="1066289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RTI</a:t>
            </a:r>
          </a:p>
        </p:txBody>
      </p:sp>
      <p:sp>
        <p:nvSpPr>
          <p:cNvPr id="3" name="Subtitle 2"/>
          <p:cNvSpPr>
            <a:spLocks noGrp="1"/>
          </p:cNvSpPr>
          <p:nvPr>
            <p:ph sz="half" idx="1"/>
          </p:nvPr>
        </p:nvSpPr>
        <p:spPr/>
        <p:txBody>
          <a:bodyPr>
            <a:noAutofit/>
          </a:bodyPr>
          <a:lstStyle/>
          <a:p>
            <a:pPr algn="l"/>
            <a:r>
              <a:rPr lang="en-US" sz="1800" dirty="0" smtClean="0"/>
              <a:t>Progress is closely monitored to assess both the learning rate and level of performance of individual students.</a:t>
            </a:r>
          </a:p>
          <a:p>
            <a:pPr algn="l"/>
            <a:r>
              <a:rPr lang="en-US" sz="1800" dirty="0" smtClean="0"/>
              <a:t>For RTI implementation to work well, the following essential components must be implemented with fidelity:</a:t>
            </a:r>
          </a:p>
          <a:p>
            <a:pPr algn="l"/>
            <a:endParaRPr lang="en-US" sz="1800" dirty="0"/>
          </a:p>
          <a:p>
            <a:pPr algn="l"/>
            <a:r>
              <a:rPr lang="en-US" sz="1800" dirty="0" smtClean="0"/>
              <a:t>1.High-quality, scientifically based classroom instruction</a:t>
            </a:r>
          </a:p>
          <a:p>
            <a:pPr algn="l"/>
            <a:r>
              <a:rPr lang="en-US" sz="1800" dirty="0" smtClean="0"/>
              <a:t>2.Ongoing student assessment/Progress Monitoring </a:t>
            </a:r>
          </a:p>
          <a:p>
            <a:pPr algn="l"/>
            <a:r>
              <a:rPr lang="en-US" sz="1800" dirty="0" smtClean="0"/>
              <a:t>3.Tiered Instruction</a:t>
            </a:r>
          </a:p>
          <a:p>
            <a:pPr algn="l"/>
            <a:r>
              <a:rPr lang="en-US" sz="1800" dirty="0" smtClean="0"/>
              <a:t>4.Parent Involvement</a:t>
            </a:r>
            <a:endParaRPr lang="en-US" sz="1800" dirty="0"/>
          </a:p>
        </p:txBody>
      </p:sp>
      <p:sp>
        <p:nvSpPr>
          <p:cNvPr id="4" name="Content Placeholder 3"/>
          <p:cNvSpPr>
            <a:spLocks noGrp="1"/>
          </p:cNvSpPr>
          <p:nvPr>
            <p:ph sz="half" idx="2"/>
          </p:nvPr>
        </p:nvSpPr>
        <p:spPr/>
        <p:txBody>
          <a:bodyPr>
            <a:noAutofit/>
          </a:bodyPr>
          <a:lstStyle/>
          <a:p>
            <a:endParaRPr lang="es-ES" sz="1800" dirty="0" smtClean="0"/>
          </a:p>
          <a:p>
            <a:endParaRPr lang="es-ES" sz="1800" dirty="0"/>
          </a:p>
          <a:p>
            <a:endParaRPr lang="es-ES" sz="1800" dirty="0" smtClean="0"/>
          </a:p>
          <a:p>
            <a:endParaRPr lang="es-ES" sz="1800" dirty="0"/>
          </a:p>
          <a:p>
            <a:r>
              <a:rPr lang="es-ES" sz="1800" dirty="0" smtClean="0"/>
              <a:t>Con </a:t>
            </a:r>
            <a:r>
              <a:rPr lang="es-ES" sz="1800" dirty="0" err="1"/>
              <a:t>RtI</a:t>
            </a:r>
            <a:r>
              <a:rPr lang="es-ES" sz="1800" dirty="0"/>
              <a:t>, las escuelas identifican a los estudiantes en riesgo de malos resultados, supervisan el progreso del estudiante, proveen intervenciones basadas en la evidencia y ajustan la intensidad y naturaleza de esas intervenciones basadas en </a:t>
            </a:r>
            <a:endParaRPr lang="es-ES" sz="1800" dirty="0" smtClean="0"/>
          </a:p>
          <a:p>
            <a:r>
              <a:rPr lang="es-ES" sz="1800" dirty="0" err="1" smtClean="0"/>
              <a:t>RtI</a:t>
            </a:r>
            <a:r>
              <a:rPr lang="es-ES" sz="1800" dirty="0" smtClean="0"/>
              <a:t> </a:t>
            </a:r>
            <a:r>
              <a:rPr lang="es-ES" sz="1800" dirty="0"/>
              <a:t>se puede </a:t>
            </a:r>
            <a:r>
              <a:rPr lang="es-ES" sz="1800" dirty="0" smtClean="0"/>
              <a:t>utilizar </a:t>
            </a:r>
            <a:r>
              <a:rPr lang="es-ES" sz="1800" dirty="0"/>
              <a:t>como parte del proceso de determinación para identificar a los estudiantes con discapacidades de aprendizaje específicas </a:t>
            </a:r>
            <a:r>
              <a:rPr lang="es-ES" sz="1800" dirty="0" smtClean="0"/>
              <a:t>o </a:t>
            </a:r>
            <a:r>
              <a:rPr lang="es-ES" sz="1800" dirty="0"/>
              <a:t>otras discapacidades</a:t>
            </a:r>
            <a:r>
              <a:rPr lang="es-ES" sz="1800" dirty="0" smtClean="0"/>
              <a:t>.</a:t>
            </a:r>
          </a:p>
          <a:p>
            <a:r>
              <a:rPr lang="es-ES" sz="1800" dirty="0" smtClean="0"/>
              <a:t>Componentes de RTI:</a:t>
            </a:r>
          </a:p>
          <a:p>
            <a:r>
              <a:rPr lang="es-ES" sz="1800" dirty="0" smtClean="0"/>
              <a:t>1. instrucción de alta calidad con base científica.</a:t>
            </a:r>
          </a:p>
          <a:p>
            <a:r>
              <a:rPr lang="es-ES" sz="1800" dirty="0" smtClean="0"/>
              <a:t>2. exámenes/ seguimiento del progreso</a:t>
            </a:r>
          </a:p>
          <a:p>
            <a:r>
              <a:rPr lang="es-ES" sz="1800" dirty="0" smtClean="0"/>
              <a:t>Instrucción escalonada</a:t>
            </a:r>
          </a:p>
          <a:p>
            <a:r>
              <a:rPr lang="es-ES" sz="1800" dirty="0" err="1" smtClean="0"/>
              <a:t>Participacion</a:t>
            </a:r>
            <a:r>
              <a:rPr lang="es-ES" sz="1800" dirty="0" smtClean="0"/>
              <a:t> de los padres</a:t>
            </a:r>
            <a:endParaRPr lang="en-US" sz="1800" dirty="0"/>
          </a:p>
          <a:p>
            <a:endParaRPr lang="en-US" sz="1800" dirty="0"/>
          </a:p>
        </p:txBody>
      </p:sp>
    </p:spTree>
    <p:extLst>
      <p:ext uri="{BB962C8B-B14F-4D97-AF65-F5344CB8AC3E}">
        <p14:creationId xmlns:p14="http://schemas.microsoft.com/office/powerpoint/2010/main" val="69208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24854</TotalTime>
  <Words>5806</Words>
  <Application>Microsoft Office PowerPoint</Application>
  <PresentationFormat>Widescreen</PresentationFormat>
  <Paragraphs>519</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Narrow</vt:lpstr>
      <vt:lpstr>Calibri</vt:lpstr>
      <vt:lpstr>Century Gothic</vt:lpstr>
      <vt:lpstr>Wingdings</vt:lpstr>
      <vt:lpstr>Wingdings 3</vt:lpstr>
      <vt:lpstr>Slice</vt:lpstr>
      <vt:lpstr>PowerPoint Presentation</vt:lpstr>
      <vt:lpstr>PowerPoint Presentation</vt:lpstr>
      <vt:lpstr>PowerPoint Presentation</vt:lpstr>
      <vt:lpstr>PowerPoint Presentation</vt:lpstr>
      <vt:lpstr>PowerPoint Presentation</vt:lpstr>
      <vt:lpstr>COVID Slide</vt:lpstr>
      <vt:lpstr>PowerPoint Presentation</vt:lpstr>
      <vt:lpstr>RTI</vt:lpstr>
      <vt:lpstr>RTI</vt:lpstr>
      <vt:lpstr>PowerPoint Presentation</vt:lpstr>
      <vt:lpstr>RTI</vt:lpstr>
      <vt:lpstr>RTI</vt:lpstr>
      <vt:lpstr>RTI</vt:lpstr>
      <vt:lpstr>RTI</vt:lpstr>
      <vt:lpstr>Section 504/ Seccion 504</vt:lpstr>
      <vt:lpstr>PowerPoint Presentation</vt:lpstr>
      <vt:lpstr>Who is a “student with a disability” under Section 504?</vt:lpstr>
      <vt:lpstr>What is a physical or mental impairment?</vt:lpstr>
      <vt:lpstr>What is a major life activity?</vt:lpstr>
      <vt:lpstr>What does “regarded as having an impairment” mean?</vt:lpstr>
      <vt:lpstr>Who makes the final decision as to whether a student is eligible for services under Section 504?</vt:lpstr>
      <vt:lpstr>Accommodations</vt:lpstr>
      <vt:lpstr>Do Not Forget…</vt:lpstr>
      <vt:lpstr>IHP</vt:lpstr>
      <vt:lpstr>Parent Responsibilities</vt:lpstr>
      <vt:lpstr>Student responsibilities</vt:lpstr>
      <vt:lpstr>Dyslexia</vt:lpstr>
      <vt:lpstr>What is Dyslexia?</vt:lpstr>
      <vt:lpstr>What Dyslexia is NOT</vt:lpstr>
      <vt:lpstr>PowerPoint Presentation</vt:lpstr>
      <vt:lpstr>Dyslexia Handbook</vt:lpstr>
      <vt:lpstr>Common Risk Factors  Associated with Dyslexia</vt:lpstr>
      <vt:lpstr>Common Risk Factors  Associated with Dyslexia</vt:lpstr>
      <vt:lpstr>Common Risk Factors  Associated with Dyslexia</vt:lpstr>
      <vt:lpstr>PowerPoint Presentation</vt:lpstr>
      <vt:lpstr>PowerPoint Presentation</vt:lpstr>
      <vt:lpstr>Common Risk Factors  Associated with Dyslexia</vt:lpstr>
      <vt:lpstr>What causes dyslexia?</vt:lpstr>
      <vt:lpstr>Who can make a referral for dyslexia consideration?</vt:lpstr>
      <vt:lpstr>Parent Rights</vt:lpstr>
      <vt:lpstr>PowerPoint Presentation</vt:lpstr>
      <vt:lpstr>State Requirements</vt:lpstr>
      <vt:lpstr>Dyslexia Screening</vt:lpstr>
      <vt:lpstr>Screener Criteria</vt:lpstr>
      <vt:lpstr>             Kindergarten Requirements </vt:lpstr>
      <vt:lpstr>First Grade Requirements</vt:lpstr>
      <vt:lpstr>  Universal Screening: Interpretation</vt:lpstr>
      <vt:lpstr>  Universal Screening: Interpretation</vt:lpstr>
      <vt:lpstr>Interpretation of Data</vt:lpstr>
      <vt:lpstr>Interpretation of Data</vt:lpstr>
      <vt:lpstr>PowerPoint Presentation</vt:lpstr>
      <vt:lpstr>1. Look out for signs of emotional stress </vt:lpstr>
      <vt:lpstr>2. People with dyslexia need constant praise and support to rebuild self-esteem</vt:lpstr>
      <vt:lpstr>3. Do not compare school work from your  child  with dyslexia with that of their brother or sister without dyslexia </vt:lpstr>
      <vt:lpstr>4. Do not get angry when homework is lost or forgotten </vt:lpstr>
      <vt:lpstr>5. At the beginning of each school year meet your child’s educator </vt:lpstr>
      <vt:lpstr> </vt:lpstr>
      <vt:lpstr>After High school</vt:lpstr>
      <vt:lpstr>Department website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GONZALEZ</dc:creator>
  <cp:lastModifiedBy>DIAMANTINA PEREZ</cp:lastModifiedBy>
  <cp:revision>149</cp:revision>
  <cp:lastPrinted>2020-08-28T15:21:40Z</cp:lastPrinted>
  <dcterms:created xsi:type="dcterms:W3CDTF">2020-01-13T18:27:08Z</dcterms:created>
  <dcterms:modified xsi:type="dcterms:W3CDTF">2022-04-28T20:33:53Z</dcterms:modified>
</cp:coreProperties>
</file>