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9" r:id="rId19"/>
    <p:sldId id="280" r:id="rId20"/>
    <p:sldId id="281" r:id="rId21"/>
    <p:sldId id="282" r:id="rId22"/>
    <p:sldId id="283" r:id="rId23"/>
    <p:sldId id="284" r:id="rId24"/>
    <p:sldId id="287" r:id="rId25"/>
  </p:sldIdLst>
  <p:sldSz cx="12192000" cy="6858000"/>
  <p:notesSz cx="7010400" cy="9296400"/>
  <p:embeddedFontLst>
    <p:embeddedFont>
      <p:font typeface="Calibri" panose="020F0502020204030204" pitchFamily="34" charset="0"/>
      <p:regular r:id="rId27"/>
      <p:bold r:id="rId28"/>
      <p:italic r:id="rId29"/>
      <p:boldItalic r:id="rId30"/>
    </p:embeddedFont>
    <p:embeddedFont>
      <p:font typeface="Palatino Linotype" panose="02040502050505030304" pitchFamily="18" charset="0"/>
      <p:regular r:id="rId31"/>
      <p:bold r:id="rId32"/>
      <p:italic r:id="rId33"/>
      <p:boldItalic r:id="rId34"/>
    </p:embeddedFont>
    <p:embeddedFont>
      <p:font typeface="Lato" panose="020B0604020202020204" charset="0"/>
      <p:regular r:id="rId35"/>
      <p:bold r:id="rId36"/>
      <p:italic r:id="rId37"/>
      <p:boldItalic r:id="rId38"/>
    </p:embeddedFont>
    <p:embeddedFont>
      <p:font typeface="Garamond" panose="02020404030301010803" pitchFamily="18" charset="0"/>
      <p:regular r:id="rId39"/>
      <p:bold r:id="rId40"/>
      <p:italic r:id="rId41"/>
    </p:embeddedFont>
    <p:embeddedFont>
      <p:font typeface="Robot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890059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 name="Google Shape;21;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4325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51d942c1c8_0_15: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457200" lvl="0" indent="-317500" algn="just" rtl="0">
              <a:lnSpc>
                <a:spcPct val="115000"/>
              </a:lnSpc>
              <a:spcBef>
                <a:spcPts val="500"/>
              </a:spcBef>
              <a:spcAft>
                <a:spcPts val="0"/>
              </a:spcAft>
              <a:buClr>
                <a:srgbClr val="44546A"/>
              </a:buClr>
              <a:buSzPts val="1400"/>
              <a:buFont typeface="Times New Roman"/>
              <a:buChar char="❖"/>
            </a:pPr>
            <a:r>
              <a:rPr lang="en-US" sz="1400" b="1">
                <a:solidFill>
                  <a:schemeClr val="dk1"/>
                </a:solidFill>
                <a:latin typeface="Times New Roman"/>
                <a:ea typeface="Times New Roman"/>
                <a:cs typeface="Times New Roman"/>
                <a:sym typeface="Times New Roman"/>
              </a:rPr>
              <a:t>Comprehensive Needs Assessment:</a:t>
            </a:r>
            <a:r>
              <a:rPr lang="en-US" sz="1400" b="1">
                <a:solidFill>
                  <a:srgbClr val="44546A"/>
                </a:solidFill>
                <a:latin typeface="Times New Roman"/>
                <a:ea typeface="Times New Roman"/>
                <a:cs typeface="Times New Roman"/>
                <a:sym typeface="Times New Roman"/>
              </a:rPr>
              <a:t> created by the school administrators, staff, parents and community members to identify the needs for all students to meet Texas achievement standards.</a:t>
            </a:r>
            <a:endParaRPr sz="800" b="1">
              <a:solidFill>
                <a:srgbClr val="44546A"/>
              </a:solidFill>
              <a:latin typeface="Times New Roman"/>
              <a:ea typeface="Times New Roman"/>
              <a:cs typeface="Times New Roman"/>
              <a:sym typeface="Times New Roman"/>
            </a:endParaRPr>
          </a:p>
          <a:p>
            <a:pPr marL="457200" lvl="0" indent="-317500" algn="just" rtl="0">
              <a:lnSpc>
                <a:spcPct val="115000"/>
              </a:lnSpc>
              <a:spcBef>
                <a:spcPts val="0"/>
              </a:spcBef>
              <a:spcAft>
                <a:spcPts val="0"/>
              </a:spcAft>
              <a:buClr>
                <a:srgbClr val="44546A"/>
              </a:buClr>
              <a:buSzPts val="1400"/>
              <a:buFont typeface="Times New Roman"/>
              <a:buChar char="❖"/>
            </a:pPr>
            <a:r>
              <a:rPr lang="en-US" sz="1400" b="1">
                <a:solidFill>
                  <a:schemeClr val="dk1"/>
                </a:solidFill>
                <a:latin typeface="Times New Roman"/>
                <a:ea typeface="Times New Roman"/>
                <a:cs typeface="Times New Roman"/>
                <a:sym typeface="Times New Roman"/>
              </a:rPr>
              <a:t>Campus Improvement Plan:</a:t>
            </a:r>
            <a:r>
              <a:rPr lang="en-US" sz="1400" b="1">
                <a:solidFill>
                  <a:srgbClr val="44546A"/>
                </a:solidFill>
                <a:latin typeface="Times New Roman"/>
                <a:ea typeface="Times New Roman"/>
                <a:cs typeface="Times New Roman"/>
                <a:sym typeface="Times New Roman"/>
              </a:rPr>
              <a:t> the action plans that will be implemented to meet the needs identified in the Comprehensive Needs Assessment (CNA). </a:t>
            </a:r>
            <a:endParaRPr sz="1400" b="1">
              <a:solidFill>
                <a:srgbClr val="44546A"/>
              </a:solidFill>
              <a:latin typeface="Times New Roman"/>
              <a:ea typeface="Times New Roman"/>
              <a:cs typeface="Times New Roman"/>
              <a:sym typeface="Times New Roman"/>
            </a:endParaRPr>
          </a:p>
          <a:p>
            <a:pPr marL="457200" lvl="0" indent="-317500" algn="just" rtl="0">
              <a:lnSpc>
                <a:spcPct val="115000"/>
              </a:lnSpc>
              <a:spcBef>
                <a:spcPts val="0"/>
              </a:spcBef>
              <a:spcAft>
                <a:spcPts val="0"/>
              </a:spcAft>
              <a:buClr>
                <a:srgbClr val="44546A"/>
              </a:buClr>
              <a:buSzPts val="1400"/>
              <a:buFont typeface="Times New Roman"/>
              <a:buChar char="❖"/>
            </a:pPr>
            <a:r>
              <a:rPr lang="en-US" sz="1400" b="1">
                <a:solidFill>
                  <a:schemeClr val="dk1"/>
                </a:solidFill>
                <a:latin typeface="Times New Roman"/>
                <a:ea typeface="Times New Roman"/>
                <a:cs typeface="Times New Roman"/>
                <a:sym typeface="Times New Roman"/>
              </a:rPr>
              <a:t>Budget Plan</a:t>
            </a:r>
            <a:r>
              <a:rPr lang="en-US" sz="1400">
                <a:solidFill>
                  <a:schemeClr val="dk1"/>
                </a:solidFill>
                <a:latin typeface="Times New Roman"/>
                <a:ea typeface="Times New Roman"/>
                <a:cs typeface="Times New Roman"/>
                <a:sym typeface="Times New Roman"/>
              </a:rPr>
              <a:t>:  detail of accounts and amounts that will be used to implement   the action plans identified in the Campus Improvement Plan.  This can   include funding for parent education programs, additional instructional staff,   instructional materials, and tutoring programs.</a:t>
            </a:r>
            <a:endParaRPr sz="1400" b="1">
              <a:solidFill>
                <a:schemeClr val="dk1"/>
              </a:solidFill>
              <a:latin typeface="Times New Roman"/>
              <a:ea typeface="Times New Roman"/>
              <a:cs typeface="Times New Roman"/>
              <a:sym typeface="Times New Roman"/>
            </a:endParaRPr>
          </a:p>
          <a:p>
            <a:pPr marL="457200" lvl="0" indent="-317500" algn="just" rtl="0">
              <a:lnSpc>
                <a:spcPct val="115000"/>
              </a:lnSpc>
              <a:spcBef>
                <a:spcPts val="0"/>
              </a:spcBef>
              <a:spcAft>
                <a:spcPts val="0"/>
              </a:spcAft>
              <a:buClr>
                <a:srgbClr val="44546A"/>
              </a:buClr>
              <a:buSzPts val="1400"/>
              <a:buFont typeface="Times New Roman"/>
              <a:buChar char="❖"/>
            </a:pPr>
            <a:r>
              <a:rPr lang="en-US" sz="1400" b="1">
                <a:solidFill>
                  <a:schemeClr val="dk1"/>
                </a:solidFill>
                <a:latin typeface="Times New Roman"/>
                <a:ea typeface="Times New Roman"/>
                <a:cs typeface="Times New Roman"/>
                <a:sym typeface="Times New Roman"/>
              </a:rPr>
              <a:t>Annual Evaluation</a:t>
            </a:r>
            <a:r>
              <a:rPr lang="en-US" sz="1400">
                <a:solidFill>
                  <a:schemeClr val="dk1"/>
                </a:solidFill>
                <a:latin typeface="Times New Roman"/>
                <a:ea typeface="Times New Roman"/>
                <a:cs typeface="Times New Roman"/>
                <a:sym typeface="Times New Roman"/>
              </a:rPr>
              <a:t>:  Each campus must evaluate the activities used to   address needs over the past year.  Activities that did not have a high-impact   on student achievement must be   improved upon or eliminated.</a:t>
            </a:r>
            <a:endParaRPr sz="1400">
              <a:solidFill>
                <a:schemeClr val="dk1"/>
              </a:solidFill>
              <a:latin typeface="Times New Roman"/>
              <a:ea typeface="Times New Roman"/>
              <a:cs typeface="Times New Roman"/>
              <a:sym typeface="Times New Roman"/>
            </a:endParaRPr>
          </a:p>
          <a:p>
            <a:pPr marL="457200" lvl="0" indent="0" algn="just" rtl="0">
              <a:lnSpc>
                <a:spcPct val="115000"/>
              </a:lnSpc>
              <a:spcBef>
                <a:spcPts val="500"/>
              </a:spcBef>
              <a:spcAft>
                <a:spcPts val="0"/>
              </a:spcAft>
              <a:buNone/>
            </a:pPr>
            <a:endParaRPr sz="1400" b="1">
              <a:solidFill>
                <a:srgbClr val="44546A"/>
              </a:solidFill>
              <a:latin typeface="Times New Roman"/>
              <a:ea typeface="Times New Roman"/>
              <a:cs typeface="Times New Roman"/>
              <a:sym typeface="Times New Roman"/>
            </a:endParaRPr>
          </a:p>
          <a:p>
            <a:pPr marL="457200" lvl="0" indent="0" algn="just" rtl="0">
              <a:lnSpc>
                <a:spcPct val="115000"/>
              </a:lnSpc>
              <a:spcBef>
                <a:spcPts val="500"/>
              </a:spcBef>
              <a:spcAft>
                <a:spcPts val="0"/>
              </a:spcAft>
              <a:buClr>
                <a:schemeClr val="dk1"/>
              </a:buClr>
              <a:buSzPts val="1100"/>
              <a:buFont typeface="Arial"/>
              <a:buNone/>
            </a:pPr>
            <a:endParaRPr sz="400" b="1">
              <a:solidFill>
                <a:srgbClr val="44546A"/>
              </a:solidFill>
              <a:latin typeface="Times New Roman"/>
              <a:ea typeface="Times New Roman"/>
              <a:cs typeface="Times New Roman"/>
              <a:sym typeface="Times New Roman"/>
            </a:endParaRPr>
          </a:p>
          <a:p>
            <a:pPr marL="0" lvl="0" indent="0" algn="l" rtl="0">
              <a:spcBef>
                <a:spcPts val="400"/>
              </a:spcBef>
              <a:spcAft>
                <a:spcPts val="0"/>
              </a:spcAft>
              <a:buNone/>
            </a:pPr>
            <a:endParaRPr/>
          </a:p>
        </p:txBody>
      </p:sp>
      <p:sp>
        <p:nvSpPr>
          <p:cNvPr id="120" name="Google Shape;120;g151d942c1c8_0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851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5125b51ff3_0_9: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914400" lvl="0" indent="-317500" algn="l" rtl="0">
              <a:lnSpc>
                <a:spcPct val="115000"/>
              </a:lnSpc>
              <a:spcBef>
                <a:spcPts val="500"/>
              </a:spcBef>
              <a:spcAft>
                <a:spcPts val="0"/>
              </a:spcAft>
              <a:buClr>
                <a:schemeClr val="dk1"/>
              </a:buClr>
              <a:buSzPts val="1400"/>
              <a:buChar char="●"/>
            </a:pPr>
            <a:r>
              <a:rPr lang="en-US" sz="1400" b="1">
                <a:solidFill>
                  <a:schemeClr val="dk1"/>
                </a:solidFill>
                <a:latin typeface="Times New Roman"/>
                <a:ea typeface="Times New Roman"/>
                <a:cs typeface="Times New Roman"/>
                <a:sym typeface="Times New Roman"/>
              </a:rPr>
              <a:t>Evaluación Integral de las Necesidades</a:t>
            </a:r>
            <a:r>
              <a:rPr lang="en-US" sz="1400">
                <a:solidFill>
                  <a:schemeClr val="dk1"/>
                </a:solidFill>
                <a:latin typeface="Times New Roman"/>
                <a:ea typeface="Times New Roman"/>
                <a:cs typeface="Times New Roman"/>
                <a:sym typeface="Times New Roman"/>
              </a:rPr>
              <a:t>:  Elaborada por los administradores, el   personal de la escuela,  los padres y los miembros de la comunidad, para que se   identifiquen las necesidades y que todos los estándares académicos de Texas.</a:t>
            </a:r>
            <a:endParaRPr sz="1400">
              <a:solidFill>
                <a:schemeClr val="dk1"/>
              </a:solidFill>
              <a:latin typeface="Times New Roman"/>
              <a:ea typeface="Times New Roman"/>
              <a:cs typeface="Times New Roman"/>
              <a:sym typeface="Times New Roman"/>
            </a:endParaRPr>
          </a:p>
          <a:p>
            <a:pPr marL="914400" lvl="0" indent="-317500" algn="l" rtl="0">
              <a:lnSpc>
                <a:spcPct val="115000"/>
              </a:lnSpc>
              <a:spcBef>
                <a:spcPts val="0"/>
              </a:spcBef>
              <a:spcAft>
                <a:spcPts val="0"/>
              </a:spcAft>
              <a:buClr>
                <a:schemeClr val="dk1"/>
              </a:buClr>
              <a:buSzPts val="1400"/>
              <a:buChar char="●"/>
            </a:pPr>
            <a:r>
              <a:rPr lang="en-US" sz="1400" b="1">
                <a:solidFill>
                  <a:schemeClr val="dk1"/>
                </a:solidFill>
                <a:latin typeface="Times New Roman"/>
                <a:ea typeface="Times New Roman"/>
                <a:cs typeface="Times New Roman"/>
                <a:sym typeface="Times New Roman"/>
              </a:rPr>
              <a:t>Plan de Mejor de la Escuela: </a:t>
            </a:r>
            <a:r>
              <a:rPr lang="en-US" sz="1400">
                <a:solidFill>
                  <a:schemeClr val="dk1"/>
                </a:solidFill>
                <a:latin typeface="Times New Roman"/>
                <a:ea typeface="Times New Roman"/>
                <a:cs typeface="Times New Roman"/>
                <a:sym typeface="Times New Roman"/>
              </a:rPr>
              <a:t>Los planes de acción que se implementarán para     cumplir las necesidades identificadas en la Evaluación Integral de las Necesidades.</a:t>
            </a:r>
            <a:endParaRPr sz="1400">
              <a:solidFill>
                <a:schemeClr val="dk1"/>
              </a:solidFill>
              <a:latin typeface="Times New Roman"/>
              <a:ea typeface="Times New Roman"/>
              <a:cs typeface="Times New Roman"/>
              <a:sym typeface="Times New Roman"/>
            </a:endParaRPr>
          </a:p>
          <a:p>
            <a:pPr marL="914400" lvl="0" indent="-317500" algn="l" rtl="0">
              <a:lnSpc>
                <a:spcPct val="115000"/>
              </a:lnSpc>
              <a:spcBef>
                <a:spcPts val="0"/>
              </a:spcBef>
              <a:spcAft>
                <a:spcPts val="0"/>
              </a:spcAft>
              <a:buClr>
                <a:schemeClr val="dk1"/>
              </a:buClr>
              <a:buSzPts val="1400"/>
              <a:buChar char="●"/>
            </a:pPr>
            <a:r>
              <a:rPr lang="en-US" sz="1400" b="1">
                <a:solidFill>
                  <a:schemeClr val="dk1"/>
                </a:solidFill>
                <a:latin typeface="Times New Roman"/>
                <a:ea typeface="Times New Roman"/>
                <a:cs typeface="Times New Roman"/>
                <a:sym typeface="Times New Roman"/>
              </a:rPr>
              <a:t>Plan Presupuestario:  </a:t>
            </a:r>
            <a:r>
              <a:rPr lang="en-US" sz="1400">
                <a:solidFill>
                  <a:schemeClr val="dk1"/>
                </a:solidFill>
                <a:latin typeface="Times New Roman"/>
                <a:ea typeface="Times New Roman"/>
                <a:cs typeface="Times New Roman"/>
                <a:sym typeface="Times New Roman"/>
              </a:rPr>
              <a:t>Detalle de las cuentas ye de los montos que se utilizarán para   implementar los planes de acción identificados en el Plan de Mejora de la Escuela.    Podrá incluir fondos para programas de educación para padres, personal adicional de   instrucción, materiales educativos, programas de tutoría</a:t>
            </a:r>
            <a:endParaRPr sz="1400" b="1">
              <a:solidFill>
                <a:schemeClr val="dk1"/>
              </a:solidFill>
              <a:latin typeface="Times New Roman"/>
              <a:ea typeface="Times New Roman"/>
              <a:cs typeface="Times New Roman"/>
              <a:sym typeface="Times New Roman"/>
            </a:endParaRPr>
          </a:p>
          <a:p>
            <a:pPr marL="914400" lvl="0" indent="-317500" algn="l" rtl="0">
              <a:lnSpc>
                <a:spcPct val="115000"/>
              </a:lnSpc>
              <a:spcBef>
                <a:spcPts val="0"/>
              </a:spcBef>
              <a:spcAft>
                <a:spcPts val="0"/>
              </a:spcAft>
              <a:buClr>
                <a:schemeClr val="dk1"/>
              </a:buClr>
              <a:buSzPts val="1400"/>
              <a:buChar char="●"/>
            </a:pPr>
            <a:r>
              <a:rPr lang="en-US" sz="1400" b="1">
                <a:solidFill>
                  <a:schemeClr val="dk1"/>
                </a:solidFill>
                <a:latin typeface="Times New Roman"/>
                <a:ea typeface="Times New Roman"/>
                <a:cs typeface="Times New Roman"/>
                <a:sym typeface="Times New Roman"/>
              </a:rPr>
              <a:t>Evaluación Anual:  </a:t>
            </a:r>
            <a:r>
              <a:rPr lang="en-US" sz="1400">
                <a:solidFill>
                  <a:schemeClr val="dk1"/>
                </a:solidFill>
                <a:latin typeface="Times New Roman"/>
                <a:ea typeface="Times New Roman"/>
                <a:cs typeface="Times New Roman"/>
                <a:sym typeface="Times New Roman"/>
              </a:rPr>
              <a:t>Cada escuela deberá evaluar las actividades que se utilizaron   para tratar las necesidades del año anterior.  Las actividades que no hayan tenido un   alto impacto en los logros de los alumnos deberán mejorarse o eliminarse.</a:t>
            </a:r>
            <a:endParaRPr sz="1400">
              <a:solidFill>
                <a:schemeClr val="dk1"/>
              </a:solidFill>
              <a:latin typeface="Times New Roman"/>
              <a:ea typeface="Times New Roman"/>
              <a:cs typeface="Times New Roman"/>
              <a:sym typeface="Times New Roman"/>
            </a:endParaRPr>
          </a:p>
          <a:p>
            <a:pPr marL="0" lvl="0" indent="0" algn="l" rtl="0">
              <a:spcBef>
                <a:spcPts val="600"/>
              </a:spcBef>
              <a:spcAft>
                <a:spcPts val="0"/>
              </a:spcAft>
              <a:buNone/>
            </a:pPr>
            <a:endParaRPr/>
          </a:p>
        </p:txBody>
      </p:sp>
      <p:sp>
        <p:nvSpPr>
          <p:cNvPr id="128" name="Google Shape;128;g15125b51ff3_0_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9145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51d942c1c8_0_311: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151d942c1c8_0_3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667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5125b51ff3_0_18: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914400" lvl="0" indent="-317500" algn="l" rtl="0">
              <a:lnSpc>
                <a:spcPct val="115000"/>
              </a:lnSpc>
              <a:spcBef>
                <a:spcPts val="500"/>
              </a:spcBef>
              <a:spcAft>
                <a:spcPts val="0"/>
              </a:spcAft>
              <a:buClr>
                <a:schemeClr val="dk1"/>
              </a:buClr>
              <a:buSzPts val="1400"/>
              <a:buChar char="●"/>
            </a:pPr>
            <a:r>
              <a:rPr lang="en-US" sz="1400" b="1">
                <a:solidFill>
                  <a:schemeClr val="dk1"/>
                </a:solidFill>
                <a:latin typeface="Times New Roman"/>
                <a:ea typeface="Times New Roman"/>
                <a:cs typeface="Times New Roman"/>
                <a:sym typeface="Times New Roman"/>
              </a:rPr>
              <a:t>Evaluación Integral de las Necesidades</a:t>
            </a:r>
            <a:r>
              <a:rPr lang="en-US" sz="1400">
                <a:solidFill>
                  <a:schemeClr val="dk1"/>
                </a:solidFill>
                <a:latin typeface="Times New Roman"/>
                <a:ea typeface="Times New Roman"/>
                <a:cs typeface="Times New Roman"/>
                <a:sym typeface="Times New Roman"/>
              </a:rPr>
              <a:t>:  Elaborada por los administradores, el   personal de la escuela,  los padres y los miembros de la comunidad, para que se   identifiquen las necesidades y que todos los estándares académicos de Texas.</a:t>
            </a:r>
            <a:endParaRPr sz="1400">
              <a:solidFill>
                <a:schemeClr val="dk1"/>
              </a:solidFill>
              <a:latin typeface="Times New Roman"/>
              <a:ea typeface="Times New Roman"/>
              <a:cs typeface="Times New Roman"/>
              <a:sym typeface="Times New Roman"/>
            </a:endParaRPr>
          </a:p>
          <a:p>
            <a:pPr marL="914400" lvl="0" indent="-317500" algn="l" rtl="0">
              <a:lnSpc>
                <a:spcPct val="115000"/>
              </a:lnSpc>
              <a:spcBef>
                <a:spcPts val="0"/>
              </a:spcBef>
              <a:spcAft>
                <a:spcPts val="0"/>
              </a:spcAft>
              <a:buClr>
                <a:schemeClr val="dk1"/>
              </a:buClr>
              <a:buSzPts val="1400"/>
              <a:buChar char="●"/>
            </a:pPr>
            <a:r>
              <a:rPr lang="en-US" sz="1400" b="1">
                <a:solidFill>
                  <a:schemeClr val="dk1"/>
                </a:solidFill>
                <a:latin typeface="Times New Roman"/>
                <a:ea typeface="Times New Roman"/>
                <a:cs typeface="Times New Roman"/>
                <a:sym typeface="Times New Roman"/>
              </a:rPr>
              <a:t>Plan de Mejor de la Escuela: </a:t>
            </a:r>
            <a:r>
              <a:rPr lang="en-US" sz="1400">
                <a:solidFill>
                  <a:schemeClr val="dk1"/>
                </a:solidFill>
                <a:latin typeface="Times New Roman"/>
                <a:ea typeface="Times New Roman"/>
                <a:cs typeface="Times New Roman"/>
                <a:sym typeface="Times New Roman"/>
              </a:rPr>
              <a:t>Los planes de acción que se implementarán para     cumplir las necesidades identificadas en la Evaluación Integral de las Necesidades.</a:t>
            </a:r>
            <a:endParaRPr sz="1400">
              <a:solidFill>
                <a:schemeClr val="dk1"/>
              </a:solidFill>
              <a:latin typeface="Times New Roman"/>
              <a:ea typeface="Times New Roman"/>
              <a:cs typeface="Times New Roman"/>
              <a:sym typeface="Times New Roman"/>
            </a:endParaRPr>
          </a:p>
          <a:p>
            <a:pPr marL="914400" lvl="0" indent="-317500" algn="l" rtl="0">
              <a:lnSpc>
                <a:spcPct val="115000"/>
              </a:lnSpc>
              <a:spcBef>
                <a:spcPts val="0"/>
              </a:spcBef>
              <a:spcAft>
                <a:spcPts val="0"/>
              </a:spcAft>
              <a:buClr>
                <a:schemeClr val="dk1"/>
              </a:buClr>
              <a:buSzPts val="1400"/>
              <a:buChar char="●"/>
            </a:pPr>
            <a:r>
              <a:rPr lang="en-US" sz="1400" b="1">
                <a:solidFill>
                  <a:schemeClr val="dk1"/>
                </a:solidFill>
                <a:latin typeface="Times New Roman"/>
                <a:ea typeface="Times New Roman"/>
                <a:cs typeface="Times New Roman"/>
                <a:sym typeface="Times New Roman"/>
              </a:rPr>
              <a:t>Plan Presupuestario:  </a:t>
            </a:r>
            <a:r>
              <a:rPr lang="en-US" sz="1400">
                <a:solidFill>
                  <a:schemeClr val="dk1"/>
                </a:solidFill>
                <a:latin typeface="Times New Roman"/>
                <a:ea typeface="Times New Roman"/>
                <a:cs typeface="Times New Roman"/>
                <a:sym typeface="Times New Roman"/>
              </a:rPr>
              <a:t>Detalle de las cuentas ye de los montos que se utilizarán para   implementar los planes de acción identificados en el Plan de Mejora de la Escuela.    Podrá incluir fondos para programas de educación para padres, personal adicional de   instrucción, materiales educativos, programas de tutoría</a:t>
            </a:r>
            <a:endParaRPr sz="1400" b="1">
              <a:solidFill>
                <a:schemeClr val="dk1"/>
              </a:solidFill>
              <a:latin typeface="Times New Roman"/>
              <a:ea typeface="Times New Roman"/>
              <a:cs typeface="Times New Roman"/>
              <a:sym typeface="Times New Roman"/>
            </a:endParaRPr>
          </a:p>
          <a:p>
            <a:pPr marL="914400" lvl="0" indent="-317500" algn="l" rtl="0">
              <a:lnSpc>
                <a:spcPct val="115000"/>
              </a:lnSpc>
              <a:spcBef>
                <a:spcPts val="0"/>
              </a:spcBef>
              <a:spcAft>
                <a:spcPts val="0"/>
              </a:spcAft>
              <a:buClr>
                <a:schemeClr val="dk1"/>
              </a:buClr>
              <a:buSzPts val="1400"/>
              <a:buChar char="●"/>
            </a:pPr>
            <a:r>
              <a:rPr lang="en-US" sz="1400" b="1">
                <a:solidFill>
                  <a:schemeClr val="dk1"/>
                </a:solidFill>
                <a:latin typeface="Times New Roman"/>
                <a:ea typeface="Times New Roman"/>
                <a:cs typeface="Times New Roman"/>
                <a:sym typeface="Times New Roman"/>
              </a:rPr>
              <a:t>Evaluación Anual:  </a:t>
            </a:r>
            <a:r>
              <a:rPr lang="en-US" sz="1400">
                <a:solidFill>
                  <a:schemeClr val="dk1"/>
                </a:solidFill>
                <a:latin typeface="Times New Roman"/>
                <a:ea typeface="Times New Roman"/>
                <a:cs typeface="Times New Roman"/>
                <a:sym typeface="Times New Roman"/>
              </a:rPr>
              <a:t>Cada escuela deberá evaluar las actividades que se utilizaron   para tratar las necesidades del año anterior.  Las actividades que no hayan tenido un   alto impacto en los logros de los alumnos deberán mejorarse o eliminarse.</a:t>
            </a:r>
            <a:endParaRPr sz="1400">
              <a:solidFill>
                <a:schemeClr val="dk1"/>
              </a:solidFill>
              <a:latin typeface="Times New Roman"/>
              <a:ea typeface="Times New Roman"/>
              <a:cs typeface="Times New Roman"/>
              <a:sym typeface="Times New Roman"/>
            </a:endParaRPr>
          </a:p>
          <a:p>
            <a:pPr marL="0" lvl="0" indent="0" algn="l" rtl="0">
              <a:spcBef>
                <a:spcPts val="600"/>
              </a:spcBef>
              <a:spcAft>
                <a:spcPts val="0"/>
              </a:spcAft>
              <a:buNone/>
            </a:pPr>
            <a:endParaRPr/>
          </a:p>
        </p:txBody>
      </p:sp>
      <p:sp>
        <p:nvSpPr>
          <p:cNvPr id="144" name="Google Shape;144;g15125b51ff3_0_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8327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51d942c1c8_0_21: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g151d942c1c8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0209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5125b51ff3_0_25: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15125b51ff3_0_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1600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51d942c1c8_0_99: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151d942c1c8_0_9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7498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5125b51ff3_0_34: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15125b51ff3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152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51d942c1c8_0_117: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151d942c1c8_0_1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891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5125b51ff3_0_67: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15125b51ff3_0_6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01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g1545ca008a0_0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 name="Google Shape;27;g1545ca008a0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3688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4b191d898f_0_21: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g14b191d898f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7140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5125b51ff3_0_74: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g15125b51ff3_0_7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5571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51d942c1c8_0_27: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151d942c1c8_0_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5482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5125b51ff3_0_84: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15125b51ff3_0_8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487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5a9181c755_0_0: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15a9181c755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8171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15125b51ff3_0_10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7" name="Google Shape;37;g15125b51ff3_0_10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002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14057ede4ea_0_4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1" name="Google Shape;51;g14057ede4ea_0_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304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5125b51ff3_0_11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1" name="Google Shape;61;g15125b51ff3_0_1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471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4057ede4ea_0_1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75" name="Google Shape;75;g14057ede4ea_0_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968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5125b51ff3_0_13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1" name="Google Shape;81;g15125b51ff3_0_1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152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51d942c1c8_0_9: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g151d942c1c8_0_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7850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5125b51ff3_0_0: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g15125b51ff3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9996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 name="Google Shape;10;p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1" name="Google Shape;11;p2"/>
          <p:cNvSpPr txBox="1"/>
          <p:nvPr/>
        </p:nvSpPr>
        <p:spPr>
          <a:xfrm>
            <a:off x="3797650" y="6286900"/>
            <a:ext cx="4959300" cy="379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000">
                <a:solidFill>
                  <a:srgbClr val="FFFFFF"/>
                </a:solidFill>
                <a:latin typeface="Lato"/>
                <a:ea typeface="Lato"/>
                <a:cs typeface="Lato"/>
                <a:sym typeface="Lato"/>
              </a:rPr>
              <a:t>NTO - Gradebook</a:t>
            </a:r>
            <a:endParaRPr sz="1000">
              <a:solidFill>
                <a:srgbClr val="FFFFFF"/>
              </a:solidFill>
              <a:latin typeface="Lato"/>
              <a:ea typeface="Lato"/>
              <a:cs typeface="Lato"/>
              <a:sym typeface="Lato"/>
            </a:endParaRPr>
          </a:p>
          <a:p>
            <a:pPr marL="0" lvl="0" indent="0" algn="ctr" rtl="0">
              <a:spcBef>
                <a:spcPts val="0"/>
              </a:spcBef>
              <a:spcAft>
                <a:spcPts val="0"/>
              </a:spcAft>
              <a:buNone/>
            </a:pPr>
            <a:endParaRPr/>
          </a:p>
        </p:txBody>
      </p:sp>
      <p:sp>
        <p:nvSpPr>
          <p:cNvPr id="12" name="Google Shape;12;p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dt" idx="10"/>
          </p:nvPr>
        </p:nvSpPr>
        <p:spPr>
          <a:xfrm>
            <a:off x="6934418" y="6155267"/>
            <a:ext cx="1371900" cy="2730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065490" y="6155267"/>
            <a:ext cx="5654700" cy="27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535035" y="6155267"/>
            <a:ext cx="1219500" cy="273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alatino Linotype"/>
                <a:ea typeface="Palatino Linotype"/>
                <a:cs typeface="Palatino Linotype"/>
                <a:sym typeface="Palatino Linotype"/>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alatino Linotype"/>
                <a:ea typeface="Palatino Linotype"/>
                <a:cs typeface="Palatino Linotype"/>
                <a:sym typeface="Palatino Linotype"/>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alatino Linotype"/>
                <a:ea typeface="Palatino Linotype"/>
                <a:cs typeface="Palatino Linotype"/>
                <a:sym typeface="Palatino Linotype"/>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alatino Linotype"/>
                <a:ea typeface="Palatino Linotype"/>
                <a:cs typeface="Palatino Linotype"/>
                <a:sym typeface="Palatino Linotype"/>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alatino Linotype"/>
                <a:ea typeface="Palatino Linotype"/>
                <a:cs typeface="Palatino Linotype"/>
                <a:sym typeface="Palatino Linotype"/>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alatino Linotype"/>
                <a:ea typeface="Palatino Linotype"/>
                <a:cs typeface="Palatino Linotype"/>
                <a:sym typeface="Palatino Linotype"/>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alatino Linotype"/>
                <a:ea typeface="Palatino Linotype"/>
                <a:cs typeface="Palatino Linotype"/>
                <a:sym typeface="Palatino Linotype"/>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alatino Linotype"/>
                <a:ea typeface="Palatino Linotype"/>
                <a:cs typeface="Palatino Linotype"/>
                <a:sym typeface="Palatino Linotype"/>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3"/>
          <p:cNvSpPr txBox="1">
            <a:spLocks noGrp="1"/>
          </p:cNvSpPr>
          <p:nvPr>
            <p:ph type="body" idx="1"/>
          </p:nvPr>
        </p:nvSpPr>
        <p:spPr>
          <a:xfrm>
            <a:off x="1065489" y="1828800"/>
            <a:ext cx="8689200" cy="4191000"/>
          </a:xfrm>
          <a:prstGeom prst="rect">
            <a:avLst/>
          </a:prstGeom>
          <a:noFill/>
          <a:ln>
            <a:noFill/>
          </a:ln>
        </p:spPr>
        <p:txBody>
          <a:bodyPr spcFirstLastPara="1" wrap="square" lIns="91425" tIns="45700" rIns="91425" bIns="45700" anchor="t" anchorCtr="0">
            <a:noAutofit/>
          </a:bodyPr>
          <a:lstStyle>
            <a:lvl1pPr marL="457200" lvl="0" indent="-330200" algn="l" rtl="0">
              <a:lnSpc>
                <a:spcPct val="90000"/>
              </a:lnSpc>
              <a:spcBef>
                <a:spcPts val="1800"/>
              </a:spcBef>
              <a:spcAft>
                <a:spcPts val="0"/>
              </a:spcAft>
              <a:buSzPts val="1600"/>
              <a:buChar char="•"/>
              <a:defRPr>
                <a:latin typeface="Calibri"/>
                <a:ea typeface="Calibri"/>
                <a:cs typeface="Calibri"/>
                <a:sym typeface="Calibri"/>
              </a:defRPr>
            </a:lvl1pPr>
            <a:lvl2pPr marL="914400" lvl="1" indent="-320040" algn="l" rtl="0">
              <a:lnSpc>
                <a:spcPct val="90000"/>
              </a:lnSpc>
              <a:spcBef>
                <a:spcPts val="1000"/>
              </a:spcBef>
              <a:spcAft>
                <a:spcPts val="0"/>
              </a:spcAft>
              <a:buSzPts val="1440"/>
              <a:buChar char="•"/>
              <a:defRPr>
                <a:latin typeface="Calibri"/>
                <a:ea typeface="Calibri"/>
                <a:cs typeface="Calibri"/>
                <a:sym typeface="Calibri"/>
              </a:defRPr>
            </a:lvl2pPr>
            <a:lvl3pPr marL="1371600" lvl="2" indent="-309880" algn="l" rtl="0">
              <a:lnSpc>
                <a:spcPct val="90000"/>
              </a:lnSpc>
              <a:spcBef>
                <a:spcPts val="600"/>
              </a:spcBef>
              <a:spcAft>
                <a:spcPts val="0"/>
              </a:spcAft>
              <a:buSzPts val="1280"/>
              <a:buChar char="•"/>
              <a:defRPr>
                <a:latin typeface="Calibri"/>
                <a:ea typeface="Calibri"/>
                <a:cs typeface="Calibri"/>
                <a:sym typeface="Calibri"/>
              </a:defRPr>
            </a:lvl3pPr>
            <a:lvl4pPr marL="1828800" lvl="3" indent="-299719" algn="l" rtl="0">
              <a:lnSpc>
                <a:spcPct val="90000"/>
              </a:lnSpc>
              <a:spcBef>
                <a:spcPts val="600"/>
              </a:spcBef>
              <a:spcAft>
                <a:spcPts val="0"/>
              </a:spcAft>
              <a:buSzPts val="1120"/>
              <a:buChar char="•"/>
              <a:defRPr>
                <a:latin typeface="Calibri"/>
                <a:ea typeface="Calibri"/>
                <a:cs typeface="Calibri"/>
                <a:sym typeface="Calibri"/>
              </a:defRPr>
            </a:lvl4pPr>
            <a:lvl5pPr marL="2286000" lvl="4" indent="-299720" algn="l" rtl="0">
              <a:lnSpc>
                <a:spcPct val="90000"/>
              </a:lnSpc>
              <a:spcBef>
                <a:spcPts val="600"/>
              </a:spcBef>
              <a:spcAft>
                <a:spcPts val="0"/>
              </a:spcAft>
              <a:buSzPts val="1120"/>
              <a:buChar char="•"/>
              <a:defRPr>
                <a:latin typeface="Calibri"/>
                <a:ea typeface="Calibri"/>
                <a:cs typeface="Calibri"/>
                <a:sym typeface="Calibri"/>
              </a:defRPr>
            </a:lvl5pPr>
            <a:lvl6pPr marL="2743200" lvl="5" indent="-320039" algn="l" rtl="0">
              <a:lnSpc>
                <a:spcPct val="100000"/>
              </a:lnSpc>
              <a:spcBef>
                <a:spcPts val="600"/>
              </a:spcBef>
              <a:spcAft>
                <a:spcPts val="0"/>
              </a:spcAft>
              <a:buClr>
                <a:srgbClr val="595959"/>
              </a:buClr>
              <a:buSzPts val="1440"/>
              <a:buChar char="•"/>
              <a:defRPr/>
            </a:lvl6pPr>
            <a:lvl7pPr marL="3200400" lvl="6" indent="-320039" algn="l" rtl="0">
              <a:lnSpc>
                <a:spcPct val="100000"/>
              </a:lnSpc>
              <a:spcBef>
                <a:spcPts val="600"/>
              </a:spcBef>
              <a:spcAft>
                <a:spcPts val="0"/>
              </a:spcAft>
              <a:buClr>
                <a:srgbClr val="595959"/>
              </a:buClr>
              <a:buSzPts val="1440"/>
              <a:buChar char="•"/>
              <a:defRPr/>
            </a:lvl7pPr>
            <a:lvl8pPr marL="3657600" lvl="7" indent="-320040" algn="l" rtl="0">
              <a:lnSpc>
                <a:spcPct val="100000"/>
              </a:lnSpc>
              <a:spcBef>
                <a:spcPts val="600"/>
              </a:spcBef>
              <a:spcAft>
                <a:spcPts val="0"/>
              </a:spcAft>
              <a:buClr>
                <a:srgbClr val="595959"/>
              </a:buClr>
              <a:buSzPts val="1440"/>
              <a:buChar char="•"/>
              <a:defRPr/>
            </a:lvl8pPr>
            <a:lvl9pPr marL="4114800" lvl="8" indent="-320040" algn="l" rtl="0">
              <a:lnSpc>
                <a:spcPct val="100000"/>
              </a:lnSpc>
              <a:spcBef>
                <a:spcPts val="600"/>
              </a:spcBef>
              <a:spcAft>
                <a:spcPts val="0"/>
              </a:spcAft>
              <a:buClr>
                <a:srgbClr val="595959"/>
              </a:buClr>
              <a:buSzPts val="1440"/>
              <a:buChar char="•"/>
              <a:defRPr/>
            </a:lvl9pPr>
          </a:lstStyle>
          <a:p>
            <a:endParaRPr/>
          </a:p>
        </p:txBody>
      </p:sp>
      <p:sp>
        <p:nvSpPr>
          <p:cNvPr id="18" name="Google Shape;18;p3"/>
          <p:cNvSpPr txBox="1">
            <a:spLocks noGrp="1"/>
          </p:cNvSpPr>
          <p:nvPr>
            <p:ph type="title"/>
          </p:nvPr>
        </p:nvSpPr>
        <p:spPr>
          <a:xfrm>
            <a:off x="455731" y="152400"/>
            <a:ext cx="11280600" cy="911400"/>
          </a:xfrm>
          <a:prstGeom prst="rect">
            <a:avLst/>
          </a:prstGeom>
          <a:noFill/>
          <a:ln>
            <a:noFill/>
          </a:ln>
        </p:spPr>
        <p:txBody>
          <a:bodyPr spcFirstLastPara="1" wrap="square" lIns="91425" tIns="45700" rIns="91425" bIns="45700" anchor="b" anchorCtr="0">
            <a:noAutofit/>
          </a:bodyPr>
          <a:lstStyle>
            <a:lvl1pPr lvl="0" algn="ctr" rtl="0">
              <a:lnSpc>
                <a:spcPct val="80000"/>
              </a:lnSpc>
              <a:spcBef>
                <a:spcPts val="0"/>
              </a:spcBef>
              <a:spcAft>
                <a:spcPts val="0"/>
              </a:spcAft>
              <a:buClr>
                <a:schemeClr val="dk1"/>
              </a:buClr>
              <a:buSzPts val="4800"/>
              <a:buFont typeface="Garamond"/>
              <a:buNone/>
              <a:defRPr sz="4800">
                <a:solidFill>
                  <a:schemeClr val="dk1"/>
                </a:solidFill>
                <a:latin typeface="Garamond"/>
                <a:ea typeface="Garamond"/>
                <a:cs typeface="Garamond"/>
                <a:sym typeface="Garamond"/>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38200" y="3241963"/>
            <a:ext cx="6923700" cy="2934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1"/>
                </a:solidFill>
              </a:defRPr>
            </a:lvl1pPr>
            <a:lvl2pPr lvl="1" algn="r" rtl="0">
              <a:buNone/>
              <a:defRPr sz="1300">
                <a:solidFill>
                  <a:schemeClr val="dk1"/>
                </a:solidFill>
              </a:defRPr>
            </a:lvl2pPr>
            <a:lvl3pPr lvl="2" algn="r" rtl="0">
              <a:buNone/>
              <a:defRPr sz="1300">
                <a:solidFill>
                  <a:schemeClr val="dk1"/>
                </a:solidFill>
              </a:defRPr>
            </a:lvl3pPr>
            <a:lvl4pPr lvl="3" algn="r" rtl="0">
              <a:buNone/>
              <a:defRPr sz="1300">
                <a:solidFill>
                  <a:schemeClr val="dk1"/>
                </a:solidFill>
              </a:defRPr>
            </a:lvl4pPr>
            <a:lvl5pPr lvl="4" algn="r" rtl="0">
              <a:buNone/>
              <a:defRPr sz="1300">
                <a:solidFill>
                  <a:schemeClr val="dk1"/>
                </a:solidFill>
              </a:defRPr>
            </a:lvl5pPr>
            <a:lvl6pPr lvl="5" algn="r" rtl="0">
              <a:buNone/>
              <a:defRPr sz="1300">
                <a:solidFill>
                  <a:schemeClr val="dk1"/>
                </a:solidFill>
              </a:defRPr>
            </a:lvl6pPr>
            <a:lvl7pPr lvl="6" algn="r" rtl="0">
              <a:buNone/>
              <a:defRPr sz="1300">
                <a:solidFill>
                  <a:schemeClr val="dk1"/>
                </a:solidFill>
              </a:defRPr>
            </a:lvl7pPr>
            <a:lvl8pPr lvl="7" algn="r" rtl="0">
              <a:buNone/>
              <a:defRPr sz="1300">
                <a:solidFill>
                  <a:schemeClr val="dk1"/>
                </a:solidFill>
              </a:defRPr>
            </a:lvl8pPr>
            <a:lvl9pPr lvl="8" algn="r"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ctrTitle"/>
          </p:nvPr>
        </p:nvSpPr>
        <p:spPr>
          <a:xfrm>
            <a:off x="463575" y="2743200"/>
            <a:ext cx="7557600" cy="3493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Arial"/>
              <a:buNone/>
            </a:pPr>
            <a:r>
              <a:rPr lang="en-US" sz="3800" b="1">
                <a:latin typeface="Lato"/>
                <a:ea typeface="Lato"/>
                <a:cs typeface="Lato"/>
                <a:sym typeface="Lato"/>
              </a:rPr>
              <a:t>Title I, Part A </a:t>
            </a:r>
            <a:endParaRPr sz="3800" b="1">
              <a:latin typeface="Lato"/>
              <a:ea typeface="Lato"/>
              <a:cs typeface="Lato"/>
              <a:sym typeface="Lato"/>
            </a:endParaRPr>
          </a:p>
          <a:p>
            <a:pPr marL="0" lvl="0" indent="0" algn="ctr" rtl="0">
              <a:lnSpc>
                <a:spcPct val="90000"/>
              </a:lnSpc>
              <a:spcBef>
                <a:spcPts val="0"/>
              </a:spcBef>
              <a:spcAft>
                <a:spcPts val="0"/>
              </a:spcAft>
              <a:buClr>
                <a:schemeClr val="dk1"/>
              </a:buClr>
              <a:buSzPts val="6000"/>
              <a:buFont typeface="Arial"/>
              <a:buNone/>
            </a:pPr>
            <a:r>
              <a:rPr lang="en-US" sz="3800" b="1">
                <a:latin typeface="Lato"/>
                <a:ea typeface="Lato"/>
                <a:cs typeface="Lato"/>
                <a:sym typeface="Lato"/>
              </a:rPr>
              <a:t>Parent Presentation</a:t>
            </a:r>
            <a:endParaRPr sz="3800" b="1">
              <a:latin typeface="Lato"/>
              <a:ea typeface="Lato"/>
              <a:cs typeface="Lato"/>
              <a:sym typeface="Lato"/>
            </a:endParaRPr>
          </a:p>
          <a:p>
            <a:pPr marL="0" lvl="0" indent="0" algn="ctr" rtl="0">
              <a:lnSpc>
                <a:spcPct val="90000"/>
              </a:lnSpc>
              <a:spcBef>
                <a:spcPts val="0"/>
              </a:spcBef>
              <a:spcAft>
                <a:spcPts val="0"/>
              </a:spcAft>
              <a:buClr>
                <a:schemeClr val="dk1"/>
              </a:buClr>
              <a:buSzPts val="6000"/>
              <a:buFont typeface="Arial"/>
              <a:buNone/>
            </a:pPr>
            <a:endParaRPr sz="3800" b="1">
              <a:latin typeface="Lato"/>
              <a:ea typeface="Lato"/>
              <a:cs typeface="Lato"/>
              <a:sym typeface="Lato"/>
            </a:endParaRPr>
          </a:p>
          <a:p>
            <a:pPr marL="0" lvl="0" indent="0" algn="ctr" rtl="0">
              <a:lnSpc>
                <a:spcPct val="90000"/>
              </a:lnSpc>
              <a:spcBef>
                <a:spcPts val="0"/>
              </a:spcBef>
              <a:spcAft>
                <a:spcPts val="0"/>
              </a:spcAft>
              <a:buClr>
                <a:schemeClr val="dk1"/>
              </a:buClr>
              <a:buSzPts val="6000"/>
              <a:buFont typeface="Arial"/>
              <a:buNone/>
            </a:pPr>
            <a:r>
              <a:rPr lang="en-US" sz="3800" b="1">
                <a:latin typeface="Lato"/>
                <a:ea typeface="Lato"/>
                <a:cs typeface="Lato"/>
                <a:sym typeface="Lato"/>
              </a:rPr>
              <a:t>Presentación del Título I, Parte A para los Padres</a:t>
            </a:r>
            <a:endParaRPr sz="3800" b="1">
              <a:latin typeface="Lato"/>
              <a:ea typeface="Lato"/>
              <a:cs typeface="Lato"/>
              <a:sym typeface="Lato"/>
            </a:endParaRPr>
          </a:p>
          <a:p>
            <a:pPr marL="0" lvl="0" indent="0" algn="ctr" rtl="0">
              <a:lnSpc>
                <a:spcPct val="90000"/>
              </a:lnSpc>
              <a:spcBef>
                <a:spcPts val="0"/>
              </a:spcBef>
              <a:spcAft>
                <a:spcPts val="0"/>
              </a:spcAft>
              <a:buClr>
                <a:schemeClr val="dk1"/>
              </a:buClr>
              <a:buSzPts val="6000"/>
              <a:buFont typeface="Arial"/>
              <a:buNone/>
            </a:pPr>
            <a:endParaRPr sz="3800" b="1">
              <a:latin typeface="Lato"/>
              <a:ea typeface="Lato"/>
              <a:cs typeface="Lato"/>
              <a:sym typeface="Lato"/>
            </a:endParaRPr>
          </a:p>
          <a:p>
            <a:pPr marL="0" lvl="0" indent="0" algn="ctr" rtl="0">
              <a:lnSpc>
                <a:spcPct val="90000"/>
              </a:lnSpc>
              <a:spcBef>
                <a:spcPts val="0"/>
              </a:spcBef>
              <a:spcAft>
                <a:spcPts val="0"/>
              </a:spcAft>
              <a:buClr>
                <a:schemeClr val="dk1"/>
              </a:buClr>
              <a:buSzPts val="6000"/>
              <a:buFont typeface="Arial"/>
              <a:buNone/>
            </a:pPr>
            <a:r>
              <a:rPr lang="en-US" sz="900" b="1">
                <a:latin typeface="Lato"/>
                <a:ea typeface="Lato"/>
                <a:cs typeface="Lato"/>
                <a:sym typeface="Lato"/>
              </a:rPr>
              <a:t>Presented by:  </a:t>
            </a:r>
            <a:endParaRPr sz="900" b="1">
              <a:latin typeface="Lato"/>
              <a:ea typeface="Lato"/>
              <a:cs typeface="Lato"/>
              <a:sym typeface="Lato"/>
            </a:endParaRPr>
          </a:p>
        </p:txBody>
      </p:sp>
      <p:sp>
        <p:nvSpPr>
          <p:cNvPr id="24" name="Google Shape;24;p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3"/>
          <p:cNvSpPr txBox="1">
            <a:spLocks noGrp="1"/>
          </p:cNvSpPr>
          <p:nvPr>
            <p:ph type="ctrTitle"/>
          </p:nvPr>
        </p:nvSpPr>
        <p:spPr>
          <a:xfrm>
            <a:off x="173250" y="214325"/>
            <a:ext cx="11845500" cy="892800"/>
          </a:xfrm>
          <a:prstGeom prst="rect">
            <a:avLst/>
          </a:prstGeom>
          <a:noFill/>
          <a:ln>
            <a:noFill/>
          </a:ln>
        </p:spPr>
        <p:txBody>
          <a:bodyPr spcFirstLastPara="1" wrap="square" lIns="91425" tIns="45700" rIns="91425" bIns="45700" anchor="b" anchorCtr="0">
            <a:noAutofit/>
          </a:bodyPr>
          <a:lstStyle/>
          <a:p>
            <a:pPr marL="0" lvl="0" indent="0" algn="ctr" rtl="0">
              <a:lnSpc>
                <a:spcPct val="115000"/>
              </a:lnSpc>
              <a:spcBef>
                <a:spcPts val="600"/>
              </a:spcBef>
              <a:spcAft>
                <a:spcPts val="400"/>
              </a:spcAft>
              <a:buClr>
                <a:schemeClr val="dk1"/>
              </a:buClr>
              <a:buSzPts val="1100"/>
              <a:buFont typeface="Arial"/>
              <a:buNone/>
            </a:pPr>
            <a:r>
              <a:rPr lang="en-US" sz="4800" b="1">
                <a:solidFill>
                  <a:srgbClr val="600000"/>
                </a:solidFill>
                <a:latin typeface="Times New Roman"/>
                <a:ea typeface="Times New Roman"/>
                <a:cs typeface="Times New Roman"/>
                <a:sym typeface="Times New Roman"/>
              </a:rPr>
              <a:t>EXTENSIVE PLANNING:</a:t>
            </a:r>
            <a:endParaRPr sz="4800" b="1">
              <a:solidFill>
                <a:srgbClr val="600000"/>
              </a:solidFill>
              <a:latin typeface="Times New Roman"/>
              <a:ea typeface="Times New Roman"/>
              <a:cs typeface="Times New Roman"/>
              <a:sym typeface="Times New Roman"/>
            </a:endParaRPr>
          </a:p>
        </p:txBody>
      </p:sp>
      <p:sp>
        <p:nvSpPr>
          <p:cNvPr id="123" name="Google Shape;123;p13"/>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10</a:t>
            </a:fld>
            <a:endParaRPr/>
          </a:p>
        </p:txBody>
      </p:sp>
      <p:sp>
        <p:nvSpPr>
          <p:cNvPr id="124" name="Google Shape;124;p13"/>
          <p:cNvSpPr txBox="1"/>
          <p:nvPr/>
        </p:nvSpPr>
        <p:spPr>
          <a:xfrm>
            <a:off x="1607400" y="1932775"/>
            <a:ext cx="8977200" cy="554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endParaRPr sz="2400" b="1" i="1">
              <a:latin typeface="Calibri"/>
              <a:ea typeface="Calibri"/>
              <a:cs typeface="Calibri"/>
              <a:sym typeface="Calibri"/>
            </a:endParaRPr>
          </a:p>
        </p:txBody>
      </p:sp>
      <p:sp>
        <p:nvSpPr>
          <p:cNvPr id="125" name="Google Shape;125;p13"/>
          <p:cNvSpPr txBox="1"/>
          <p:nvPr/>
        </p:nvSpPr>
        <p:spPr>
          <a:xfrm>
            <a:off x="631050" y="1332675"/>
            <a:ext cx="10929900" cy="52050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500"/>
              </a:spcBef>
              <a:spcAft>
                <a:spcPts val="0"/>
              </a:spcAft>
              <a:buNone/>
            </a:pPr>
            <a:r>
              <a:rPr lang="en-US" sz="2700" b="1">
                <a:solidFill>
                  <a:schemeClr val="dk2"/>
                </a:solidFill>
                <a:latin typeface="Times New Roman"/>
                <a:ea typeface="Times New Roman"/>
                <a:cs typeface="Times New Roman"/>
                <a:sym typeface="Times New Roman"/>
              </a:rPr>
              <a:t>Each Title I School wide campus must engage in detailed planning on how funds will be used to improve student academic achievement.  This planning includes:</a:t>
            </a:r>
            <a:endParaRPr sz="2700" b="1">
              <a:solidFill>
                <a:schemeClr val="dk2"/>
              </a:solidFill>
              <a:latin typeface="Times New Roman"/>
              <a:ea typeface="Times New Roman"/>
              <a:cs typeface="Times New Roman"/>
              <a:sym typeface="Times New Roman"/>
            </a:endParaRPr>
          </a:p>
          <a:p>
            <a:pPr marL="0" lvl="0" indent="0" algn="just" rtl="0">
              <a:lnSpc>
                <a:spcPct val="115000"/>
              </a:lnSpc>
              <a:spcBef>
                <a:spcPts val="500"/>
              </a:spcBef>
              <a:spcAft>
                <a:spcPts val="0"/>
              </a:spcAft>
              <a:buNone/>
            </a:pPr>
            <a:endParaRPr sz="800" b="1">
              <a:solidFill>
                <a:schemeClr val="dk2"/>
              </a:solidFill>
              <a:latin typeface="Times New Roman"/>
              <a:ea typeface="Times New Roman"/>
              <a:cs typeface="Times New Roman"/>
              <a:sym typeface="Times New Roman"/>
            </a:endParaRPr>
          </a:p>
          <a:p>
            <a:pPr marL="457200" lvl="0" indent="-381000" algn="just" rtl="0">
              <a:lnSpc>
                <a:spcPct val="115000"/>
              </a:lnSpc>
              <a:spcBef>
                <a:spcPts val="50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Comprehensive Needs Assessment: created by the school administrators, staff, parents and community members to identify the needs for all students to meet Texas achievement standards.</a:t>
            </a:r>
            <a:endParaRPr sz="2400" b="1">
              <a:solidFill>
                <a:srgbClr val="434343"/>
              </a:solidFill>
              <a:latin typeface="Times New Roman"/>
              <a:ea typeface="Times New Roman"/>
              <a:cs typeface="Times New Roman"/>
              <a:sym typeface="Times New Roman"/>
            </a:endParaRPr>
          </a:p>
          <a:p>
            <a:pPr marL="0" lvl="0" indent="0" algn="just" rtl="0">
              <a:lnSpc>
                <a:spcPct val="115000"/>
              </a:lnSpc>
              <a:spcBef>
                <a:spcPts val="500"/>
              </a:spcBef>
              <a:spcAft>
                <a:spcPts val="0"/>
              </a:spcAft>
              <a:buNone/>
            </a:pPr>
            <a:endParaRPr sz="2400" b="1">
              <a:solidFill>
                <a:srgbClr val="434343"/>
              </a:solidFill>
              <a:latin typeface="Times New Roman"/>
              <a:ea typeface="Times New Roman"/>
              <a:cs typeface="Times New Roman"/>
              <a:sym typeface="Times New Roman"/>
            </a:endParaRPr>
          </a:p>
          <a:p>
            <a:pPr marL="457200" lvl="0" indent="-381000" algn="just" rtl="0">
              <a:lnSpc>
                <a:spcPct val="115000"/>
              </a:lnSpc>
              <a:spcBef>
                <a:spcPts val="500"/>
              </a:spcBef>
              <a:spcAft>
                <a:spcPts val="0"/>
              </a:spcAft>
              <a:buClr>
                <a:schemeClr val="dk2"/>
              </a:buClr>
              <a:buSzPts val="2400"/>
              <a:buFont typeface="Times New Roman"/>
              <a:buChar char="❖"/>
            </a:pPr>
            <a:r>
              <a:rPr lang="en-US" sz="2400" b="1">
                <a:solidFill>
                  <a:srgbClr val="434343"/>
                </a:solidFill>
                <a:latin typeface="Times New Roman"/>
                <a:ea typeface="Times New Roman"/>
                <a:cs typeface="Times New Roman"/>
                <a:sym typeface="Times New Roman"/>
              </a:rPr>
              <a:t>Campus Improvement Plan: the actio</a:t>
            </a:r>
            <a:r>
              <a:rPr lang="en-US" sz="2400" b="1">
                <a:solidFill>
                  <a:schemeClr val="dk2"/>
                </a:solidFill>
                <a:latin typeface="Times New Roman"/>
                <a:ea typeface="Times New Roman"/>
                <a:cs typeface="Times New Roman"/>
                <a:sym typeface="Times New Roman"/>
              </a:rPr>
              <a:t>n plans that will be implemented to meet the needs identified in the Comprehensive Needs Assessment (CNA). </a:t>
            </a:r>
            <a:endParaRPr sz="2400" b="1">
              <a:solidFill>
                <a:schemeClr val="dk2"/>
              </a:solidFill>
              <a:latin typeface="Times New Roman"/>
              <a:ea typeface="Times New Roman"/>
              <a:cs typeface="Times New Roman"/>
              <a:sym typeface="Times New Roman"/>
            </a:endParaRPr>
          </a:p>
          <a:p>
            <a:pPr marL="0" lvl="0" indent="0" algn="just" rtl="0">
              <a:lnSpc>
                <a:spcPct val="115000"/>
              </a:lnSpc>
              <a:spcBef>
                <a:spcPts val="500"/>
              </a:spcBef>
              <a:spcAft>
                <a:spcPts val="0"/>
              </a:spcAft>
              <a:buNone/>
            </a:pPr>
            <a:endParaRPr sz="800" b="1">
              <a:solidFill>
                <a:schemeClr val="dk2"/>
              </a:solidFill>
              <a:latin typeface="Times New Roman"/>
              <a:ea typeface="Times New Roman"/>
              <a:cs typeface="Times New Roman"/>
              <a:sym typeface="Times New Roman"/>
            </a:endParaRPr>
          </a:p>
          <a:p>
            <a:pPr marL="457200" lvl="0" indent="0" algn="just" rtl="0">
              <a:lnSpc>
                <a:spcPct val="115000"/>
              </a:lnSpc>
              <a:spcBef>
                <a:spcPts val="500"/>
              </a:spcBef>
              <a:spcAft>
                <a:spcPts val="400"/>
              </a:spcAft>
              <a:buNone/>
            </a:pPr>
            <a:endParaRPr sz="2400" b="1">
              <a:solidFill>
                <a:schemeClr val="dk2"/>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4"/>
          <p:cNvSpPr txBox="1">
            <a:spLocks noGrp="1"/>
          </p:cNvSpPr>
          <p:nvPr>
            <p:ph type="ctrTitle"/>
          </p:nvPr>
        </p:nvSpPr>
        <p:spPr>
          <a:xfrm>
            <a:off x="173250" y="128600"/>
            <a:ext cx="11845500" cy="978600"/>
          </a:xfrm>
          <a:prstGeom prst="rect">
            <a:avLst/>
          </a:prstGeom>
          <a:noFill/>
          <a:ln>
            <a:noFill/>
          </a:ln>
        </p:spPr>
        <p:txBody>
          <a:bodyPr spcFirstLastPara="1" wrap="square" lIns="91425" tIns="45700" rIns="91425" bIns="45700" anchor="b" anchorCtr="0">
            <a:noAutofit/>
          </a:bodyPr>
          <a:lstStyle/>
          <a:p>
            <a:pPr marL="0" lvl="0" indent="0" algn="ctr" rtl="0">
              <a:lnSpc>
                <a:spcPct val="115000"/>
              </a:lnSpc>
              <a:spcBef>
                <a:spcPts val="600"/>
              </a:spcBef>
              <a:spcAft>
                <a:spcPts val="400"/>
              </a:spcAft>
              <a:buClr>
                <a:schemeClr val="dk1"/>
              </a:buClr>
              <a:buSzPts val="1100"/>
              <a:buFont typeface="Arial"/>
              <a:buNone/>
            </a:pPr>
            <a:r>
              <a:rPr lang="en-US" sz="4800" b="1">
                <a:solidFill>
                  <a:srgbClr val="600000"/>
                </a:solidFill>
                <a:latin typeface="Times New Roman"/>
                <a:ea typeface="Times New Roman"/>
                <a:cs typeface="Times New Roman"/>
                <a:sym typeface="Times New Roman"/>
              </a:rPr>
              <a:t>AMPLIA PLANIFICACIÓN:</a:t>
            </a:r>
            <a:endParaRPr sz="4800" b="1">
              <a:solidFill>
                <a:srgbClr val="600000"/>
              </a:solidFill>
              <a:latin typeface="Times New Roman"/>
              <a:ea typeface="Times New Roman"/>
              <a:cs typeface="Times New Roman"/>
              <a:sym typeface="Times New Roman"/>
            </a:endParaRPr>
          </a:p>
        </p:txBody>
      </p:sp>
      <p:sp>
        <p:nvSpPr>
          <p:cNvPr id="131" name="Google Shape;131;p14"/>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11</a:t>
            </a:fld>
            <a:endParaRPr/>
          </a:p>
        </p:txBody>
      </p:sp>
      <p:sp>
        <p:nvSpPr>
          <p:cNvPr id="132" name="Google Shape;132;p14"/>
          <p:cNvSpPr txBox="1"/>
          <p:nvPr/>
        </p:nvSpPr>
        <p:spPr>
          <a:xfrm>
            <a:off x="1607400" y="1932775"/>
            <a:ext cx="8977200" cy="554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endParaRPr sz="2400" b="1" i="1">
              <a:latin typeface="Calibri"/>
              <a:ea typeface="Calibri"/>
              <a:cs typeface="Calibri"/>
              <a:sym typeface="Calibri"/>
            </a:endParaRPr>
          </a:p>
        </p:txBody>
      </p:sp>
      <p:sp>
        <p:nvSpPr>
          <p:cNvPr id="133" name="Google Shape;133;p14"/>
          <p:cNvSpPr txBox="1"/>
          <p:nvPr/>
        </p:nvSpPr>
        <p:spPr>
          <a:xfrm>
            <a:off x="631050" y="1269050"/>
            <a:ext cx="10929900" cy="63405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500"/>
              </a:spcBef>
              <a:spcAft>
                <a:spcPts val="0"/>
              </a:spcAft>
              <a:buNone/>
            </a:pPr>
            <a:r>
              <a:rPr lang="en-US" sz="2400" b="1">
                <a:solidFill>
                  <a:srgbClr val="434343"/>
                </a:solidFill>
              </a:rPr>
              <a:t>Cada escuela de Título I deberá comprometerse a realizar una planificación detallada de cómo se utilizarán los fondos para mejorar los logros académicos de los estudiantes.  Esta planificación incluye:</a:t>
            </a:r>
            <a:endParaRPr sz="2400" b="1">
              <a:solidFill>
                <a:srgbClr val="434343"/>
              </a:solidFill>
            </a:endParaRPr>
          </a:p>
          <a:p>
            <a:pPr marL="457200" lvl="0" indent="0" algn="l" rtl="0">
              <a:lnSpc>
                <a:spcPct val="115000"/>
              </a:lnSpc>
              <a:spcBef>
                <a:spcPts val="500"/>
              </a:spcBef>
              <a:spcAft>
                <a:spcPts val="0"/>
              </a:spcAft>
              <a:buNone/>
            </a:pPr>
            <a:endParaRPr sz="1200" b="1">
              <a:solidFill>
                <a:srgbClr val="434343"/>
              </a:solidFill>
            </a:endParaRPr>
          </a:p>
          <a:p>
            <a:pPr marL="914400" lvl="0" indent="-381000" algn="l" rtl="0">
              <a:lnSpc>
                <a:spcPct val="115000"/>
              </a:lnSpc>
              <a:spcBef>
                <a:spcPts val="500"/>
              </a:spcBef>
              <a:spcAft>
                <a:spcPts val="0"/>
              </a:spcAft>
              <a:buClr>
                <a:srgbClr val="434343"/>
              </a:buClr>
              <a:buSzPts val="2400"/>
              <a:buChar char="❖"/>
            </a:pPr>
            <a:r>
              <a:rPr lang="en-US" sz="2400" b="1">
                <a:solidFill>
                  <a:srgbClr val="434343"/>
                </a:solidFill>
                <a:latin typeface="Times New Roman"/>
                <a:ea typeface="Times New Roman"/>
                <a:cs typeface="Times New Roman"/>
                <a:sym typeface="Times New Roman"/>
              </a:rPr>
              <a:t>Evaluación Integral de las Necesidades</a:t>
            </a:r>
            <a:r>
              <a:rPr lang="en-US" sz="2400">
                <a:solidFill>
                  <a:srgbClr val="434343"/>
                </a:solidFill>
                <a:latin typeface="Times New Roman"/>
                <a:ea typeface="Times New Roman"/>
                <a:cs typeface="Times New Roman"/>
                <a:sym typeface="Times New Roman"/>
              </a:rPr>
              <a:t>:  Elaborada por los administradores, el   personal de la escuela,  los padres y los miembros de la comunidad, para que se   identifiquen las necesidades y que todos los estándares académicos de Texas.</a:t>
            </a:r>
            <a:endParaRPr sz="2400">
              <a:solidFill>
                <a:srgbClr val="434343"/>
              </a:solidFill>
              <a:latin typeface="Times New Roman"/>
              <a:ea typeface="Times New Roman"/>
              <a:cs typeface="Times New Roman"/>
              <a:sym typeface="Times New Roman"/>
            </a:endParaRPr>
          </a:p>
          <a:p>
            <a:pPr marL="0" lvl="0" indent="0" algn="l" rtl="0">
              <a:lnSpc>
                <a:spcPct val="115000"/>
              </a:lnSpc>
              <a:spcBef>
                <a:spcPts val="600"/>
              </a:spcBef>
              <a:spcAft>
                <a:spcPts val="0"/>
              </a:spcAft>
              <a:buNone/>
            </a:pPr>
            <a:endParaRPr sz="400">
              <a:solidFill>
                <a:srgbClr val="434343"/>
              </a:solidFill>
              <a:latin typeface="Times New Roman"/>
              <a:ea typeface="Times New Roman"/>
              <a:cs typeface="Times New Roman"/>
              <a:sym typeface="Times New Roman"/>
            </a:endParaRPr>
          </a:p>
          <a:p>
            <a:pPr marL="0" lvl="0" indent="0" algn="l" rtl="0">
              <a:lnSpc>
                <a:spcPct val="115000"/>
              </a:lnSpc>
              <a:spcBef>
                <a:spcPts val="600"/>
              </a:spcBef>
              <a:spcAft>
                <a:spcPts val="0"/>
              </a:spcAft>
              <a:buNone/>
            </a:pPr>
            <a:endParaRPr sz="400">
              <a:solidFill>
                <a:srgbClr val="434343"/>
              </a:solidFill>
              <a:latin typeface="Times New Roman"/>
              <a:ea typeface="Times New Roman"/>
              <a:cs typeface="Times New Roman"/>
              <a:sym typeface="Times New Roman"/>
            </a:endParaRPr>
          </a:p>
          <a:p>
            <a:pPr marL="914400" lvl="0" indent="-381000" algn="l" rtl="0">
              <a:lnSpc>
                <a:spcPct val="115000"/>
              </a:lnSpc>
              <a:spcBef>
                <a:spcPts val="600"/>
              </a:spcBef>
              <a:spcAft>
                <a:spcPts val="0"/>
              </a:spcAft>
              <a:buClr>
                <a:schemeClr val="dk1"/>
              </a:buClr>
              <a:buSzPts val="2400"/>
              <a:buChar char="❖"/>
            </a:pPr>
            <a:r>
              <a:rPr lang="en-US" sz="2400" b="1">
                <a:solidFill>
                  <a:srgbClr val="434343"/>
                </a:solidFill>
                <a:latin typeface="Times New Roman"/>
                <a:ea typeface="Times New Roman"/>
                <a:cs typeface="Times New Roman"/>
                <a:sym typeface="Times New Roman"/>
              </a:rPr>
              <a:t>Plan de Mejor de la Escuela: </a:t>
            </a:r>
            <a:r>
              <a:rPr lang="en-US" sz="2400">
                <a:solidFill>
                  <a:srgbClr val="434343"/>
                </a:solidFill>
                <a:latin typeface="Times New Roman"/>
                <a:ea typeface="Times New Roman"/>
                <a:cs typeface="Times New Roman"/>
                <a:sym typeface="Times New Roman"/>
              </a:rPr>
              <a:t>Los planes de acción que se implementarán para     cumplir las necesidades identificadas en la Evaluación Integral de las Necesidades.</a:t>
            </a:r>
            <a:endParaRPr sz="2400">
              <a:solidFill>
                <a:srgbClr val="434343"/>
              </a:solidFill>
              <a:latin typeface="Times New Roman"/>
              <a:ea typeface="Times New Roman"/>
              <a:cs typeface="Times New Roman"/>
              <a:sym typeface="Times New Roman"/>
            </a:endParaRPr>
          </a:p>
          <a:p>
            <a:pPr marL="457200" lvl="0" indent="0" algn="l" rtl="0">
              <a:lnSpc>
                <a:spcPct val="115000"/>
              </a:lnSpc>
              <a:spcBef>
                <a:spcPts val="600"/>
              </a:spcBef>
              <a:spcAft>
                <a:spcPts val="0"/>
              </a:spcAft>
              <a:buNone/>
            </a:pPr>
            <a:endParaRPr sz="2400" b="1">
              <a:solidFill>
                <a:srgbClr val="434343"/>
              </a:solidFill>
            </a:endParaRPr>
          </a:p>
          <a:p>
            <a:pPr marL="914400" lvl="0" indent="0" algn="l" rtl="0">
              <a:lnSpc>
                <a:spcPct val="115000"/>
              </a:lnSpc>
              <a:spcBef>
                <a:spcPts val="500"/>
              </a:spcBef>
              <a:spcAft>
                <a:spcPts val="0"/>
              </a:spcAft>
              <a:buNone/>
            </a:pPr>
            <a:endParaRPr sz="3100" b="1">
              <a:solidFill>
                <a:srgbClr val="434343"/>
              </a:solidFill>
              <a:latin typeface="Times New Roman"/>
              <a:ea typeface="Times New Roman"/>
              <a:cs typeface="Times New Roman"/>
              <a:sym typeface="Times New Roman"/>
            </a:endParaRPr>
          </a:p>
          <a:p>
            <a:pPr marL="457200" lvl="0" indent="0" algn="just" rtl="0">
              <a:lnSpc>
                <a:spcPct val="115000"/>
              </a:lnSpc>
              <a:spcBef>
                <a:spcPts val="600"/>
              </a:spcBef>
              <a:spcAft>
                <a:spcPts val="0"/>
              </a:spcAft>
              <a:buNone/>
            </a:pPr>
            <a:endParaRPr sz="400" b="1">
              <a:solidFill>
                <a:schemeClr val="dk2"/>
              </a:solidFill>
              <a:latin typeface="Times New Roman"/>
              <a:ea typeface="Times New Roman"/>
              <a:cs typeface="Times New Roman"/>
              <a:sym typeface="Times New Roman"/>
            </a:endParaRPr>
          </a:p>
          <a:p>
            <a:pPr marL="457200" lvl="0" indent="0" algn="just" rtl="0">
              <a:lnSpc>
                <a:spcPct val="115000"/>
              </a:lnSpc>
              <a:spcBef>
                <a:spcPts val="500"/>
              </a:spcBef>
              <a:spcAft>
                <a:spcPts val="400"/>
              </a:spcAft>
              <a:buNone/>
            </a:pPr>
            <a:endParaRPr sz="1900" b="1">
              <a:solidFill>
                <a:schemeClr val="dk2"/>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ctrTitle"/>
          </p:nvPr>
        </p:nvSpPr>
        <p:spPr>
          <a:xfrm>
            <a:off x="173250" y="366725"/>
            <a:ext cx="11845500" cy="892800"/>
          </a:xfrm>
          <a:prstGeom prst="rect">
            <a:avLst/>
          </a:prstGeom>
          <a:noFill/>
          <a:ln>
            <a:noFill/>
          </a:ln>
        </p:spPr>
        <p:txBody>
          <a:bodyPr spcFirstLastPara="1" wrap="square" lIns="91425" tIns="45700" rIns="91425" bIns="45700" anchor="b" anchorCtr="0">
            <a:noAutofit/>
          </a:bodyPr>
          <a:lstStyle/>
          <a:p>
            <a:pPr marL="0" lvl="0" indent="0" algn="ctr" rtl="0">
              <a:lnSpc>
                <a:spcPct val="115000"/>
              </a:lnSpc>
              <a:spcBef>
                <a:spcPts val="600"/>
              </a:spcBef>
              <a:spcAft>
                <a:spcPts val="400"/>
              </a:spcAft>
              <a:buClr>
                <a:schemeClr val="dk1"/>
              </a:buClr>
              <a:buSzPts val="1100"/>
              <a:buFont typeface="Arial"/>
              <a:buNone/>
            </a:pPr>
            <a:r>
              <a:rPr lang="en-US" sz="4800" b="1">
                <a:solidFill>
                  <a:srgbClr val="600000"/>
                </a:solidFill>
                <a:latin typeface="Times New Roman"/>
                <a:ea typeface="Times New Roman"/>
                <a:cs typeface="Times New Roman"/>
                <a:sym typeface="Times New Roman"/>
              </a:rPr>
              <a:t>EXTENSIVE PLANNING </a:t>
            </a:r>
            <a:r>
              <a:rPr lang="en-US" sz="3000" b="1">
                <a:solidFill>
                  <a:srgbClr val="600000"/>
                </a:solidFill>
                <a:latin typeface="Times New Roman"/>
                <a:ea typeface="Times New Roman"/>
                <a:cs typeface="Times New Roman"/>
                <a:sym typeface="Times New Roman"/>
              </a:rPr>
              <a:t>(Continued)</a:t>
            </a:r>
            <a:r>
              <a:rPr lang="en-US" sz="4800" b="1">
                <a:solidFill>
                  <a:srgbClr val="600000"/>
                </a:solidFill>
                <a:latin typeface="Times New Roman"/>
                <a:ea typeface="Times New Roman"/>
                <a:cs typeface="Times New Roman"/>
                <a:sym typeface="Times New Roman"/>
              </a:rPr>
              <a:t>:</a:t>
            </a:r>
            <a:endParaRPr sz="4800" b="1">
              <a:solidFill>
                <a:srgbClr val="600000"/>
              </a:solidFill>
              <a:latin typeface="Times New Roman"/>
              <a:ea typeface="Times New Roman"/>
              <a:cs typeface="Times New Roman"/>
              <a:sym typeface="Times New Roman"/>
            </a:endParaRPr>
          </a:p>
        </p:txBody>
      </p:sp>
      <p:sp>
        <p:nvSpPr>
          <p:cNvPr id="139" name="Google Shape;139;p1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12</a:t>
            </a:fld>
            <a:endParaRPr/>
          </a:p>
        </p:txBody>
      </p:sp>
      <p:sp>
        <p:nvSpPr>
          <p:cNvPr id="140" name="Google Shape;140;p15"/>
          <p:cNvSpPr txBox="1"/>
          <p:nvPr/>
        </p:nvSpPr>
        <p:spPr>
          <a:xfrm>
            <a:off x="1607400" y="1932775"/>
            <a:ext cx="8977200" cy="554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endParaRPr sz="2400" b="1" i="1">
              <a:latin typeface="Calibri"/>
              <a:ea typeface="Calibri"/>
              <a:cs typeface="Calibri"/>
              <a:sym typeface="Calibri"/>
            </a:endParaRPr>
          </a:p>
        </p:txBody>
      </p:sp>
      <p:sp>
        <p:nvSpPr>
          <p:cNvPr id="141" name="Google Shape;141;p15"/>
          <p:cNvSpPr txBox="1"/>
          <p:nvPr/>
        </p:nvSpPr>
        <p:spPr>
          <a:xfrm>
            <a:off x="631050" y="989775"/>
            <a:ext cx="10929900" cy="4038900"/>
          </a:xfrm>
          <a:prstGeom prst="rect">
            <a:avLst/>
          </a:prstGeom>
          <a:noFill/>
          <a:ln>
            <a:noFill/>
          </a:ln>
        </p:spPr>
        <p:txBody>
          <a:bodyPr spcFirstLastPara="1" wrap="square" lIns="91425" tIns="91425" rIns="91425" bIns="91425" anchor="t" anchorCtr="0">
            <a:spAutoFit/>
          </a:bodyPr>
          <a:lstStyle/>
          <a:p>
            <a:pPr marL="457200" lvl="0" indent="0" algn="just" rtl="0">
              <a:lnSpc>
                <a:spcPct val="115000"/>
              </a:lnSpc>
              <a:spcBef>
                <a:spcPts val="500"/>
              </a:spcBef>
              <a:spcAft>
                <a:spcPts val="0"/>
              </a:spcAft>
              <a:buNone/>
            </a:pPr>
            <a:endParaRPr sz="2400" b="1">
              <a:solidFill>
                <a:schemeClr val="dk2"/>
              </a:solidFill>
              <a:latin typeface="Times New Roman"/>
              <a:ea typeface="Times New Roman"/>
              <a:cs typeface="Times New Roman"/>
              <a:sym typeface="Times New Roman"/>
            </a:endParaRPr>
          </a:p>
          <a:p>
            <a:pPr marL="457200" lvl="0" indent="-381000" algn="just" rtl="0">
              <a:lnSpc>
                <a:spcPct val="115000"/>
              </a:lnSpc>
              <a:spcBef>
                <a:spcPts val="50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Budget Plan:  Detail of accounts and amounts that will be used to implement the action plans identified in the Campus Improvement Plan.  This can include funding for parent education programs, additional instructional staff, instructional materials, and tutoring programs.</a:t>
            </a:r>
            <a:endParaRPr sz="2400" b="1">
              <a:solidFill>
                <a:srgbClr val="434343"/>
              </a:solidFill>
              <a:latin typeface="Times New Roman"/>
              <a:ea typeface="Times New Roman"/>
              <a:cs typeface="Times New Roman"/>
              <a:sym typeface="Times New Roman"/>
            </a:endParaRPr>
          </a:p>
          <a:p>
            <a:pPr marL="457200" lvl="0" indent="0" algn="just" rtl="0">
              <a:lnSpc>
                <a:spcPct val="115000"/>
              </a:lnSpc>
              <a:spcBef>
                <a:spcPts val="500"/>
              </a:spcBef>
              <a:spcAft>
                <a:spcPts val="0"/>
              </a:spcAft>
              <a:buNone/>
            </a:pPr>
            <a:endParaRPr sz="1800" b="1">
              <a:solidFill>
                <a:srgbClr val="434343"/>
              </a:solidFill>
              <a:latin typeface="Times New Roman"/>
              <a:ea typeface="Times New Roman"/>
              <a:cs typeface="Times New Roman"/>
              <a:sym typeface="Times New Roman"/>
            </a:endParaRPr>
          </a:p>
          <a:p>
            <a:pPr marL="457200" lvl="0" indent="-381000" algn="just" rtl="0">
              <a:lnSpc>
                <a:spcPct val="115000"/>
              </a:lnSpc>
              <a:spcBef>
                <a:spcPts val="500"/>
              </a:spcBef>
              <a:spcAft>
                <a:spcPts val="0"/>
              </a:spcAft>
              <a:buClr>
                <a:schemeClr val="dk2"/>
              </a:buClr>
              <a:buSzPts val="2400"/>
              <a:buFont typeface="Times New Roman"/>
              <a:buChar char="❖"/>
            </a:pPr>
            <a:r>
              <a:rPr lang="en-US" sz="2400" b="1">
                <a:solidFill>
                  <a:srgbClr val="434343"/>
                </a:solidFill>
                <a:latin typeface="Times New Roman"/>
                <a:ea typeface="Times New Roman"/>
                <a:cs typeface="Times New Roman"/>
                <a:sym typeface="Times New Roman"/>
              </a:rPr>
              <a:t>Annual Evaluation:  Each campus m</a:t>
            </a:r>
            <a:r>
              <a:rPr lang="en-US" sz="2400" b="1">
                <a:solidFill>
                  <a:schemeClr val="dk2"/>
                </a:solidFill>
                <a:latin typeface="Times New Roman"/>
                <a:ea typeface="Times New Roman"/>
                <a:cs typeface="Times New Roman"/>
                <a:sym typeface="Times New Roman"/>
              </a:rPr>
              <a:t>ust evaluate the activities used to address needs over the past year.  Activities that did not have a high-impact on student achievement must be improved upon or eliminated.</a:t>
            </a:r>
            <a:endParaRPr sz="2400" b="1">
              <a:solidFill>
                <a:schemeClr val="dk2"/>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ctrTitle"/>
          </p:nvPr>
        </p:nvSpPr>
        <p:spPr>
          <a:xfrm>
            <a:off x="173250" y="128600"/>
            <a:ext cx="11845500" cy="978600"/>
          </a:xfrm>
          <a:prstGeom prst="rect">
            <a:avLst/>
          </a:prstGeom>
          <a:noFill/>
          <a:ln>
            <a:noFill/>
          </a:ln>
        </p:spPr>
        <p:txBody>
          <a:bodyPr spcFirstLastPara="1" wrap="square" lIns="91425" tIns="45700" rIns="91425" bIns="45700" anchor="b" anchorCtr="0">
            <a:noAutofit/>
          </a:bodyPr>
          <a:lstStyle/>
          <a:p>
            <a:pPr marL="0" lvl="0" indent="0" algn="ctr" rtl="0">
              <a:lnSpc>
                <a:spcPct val="115000"/>
              </a:lnSpc>
              <a:spcBef>
                <a:spcPts val="600"/>
              </a:spcBef>
              <a:spcAft>
                <a:spcPts val="400"/>
              </a:spcAft>
              <a:buClr>
                <a:schemeClr val="dk1"/>
              </a:buClr>
              <a:buSzPts val="1100"/>
              <a:buFont typeface="Arial"/>
              <a:buNone/>
            </a:pPr>
            <a:r>
              <a:rPr lang="en-US" sz="4800" b="1">
                <a:solidFill>
                  <a:srgbClr val="600000"/>
                </a:solidFill>
                <a:latin typeface="Times New Roman"/>
                <a:ea typeface="Times New Roman"/>
                <a:cs typeface="Times New Roman"/>
                <a:sym typeface="Times New Roman"/>
              </a:rPr>
              <a:t>AMPLIA PLANIFICACIÓN </a:t>
            </a:r>
            <a:r>
              <a:rPr lang="en-US" sz="3000" b="1">
                <a:solidFill>
                  <a:srgbClr val="600000"/>
                </a:solidFill>
                <a:latin typeface="Times New Roman"/>
                <a:ea typeface="Times New Roman"/>
                <a:cs typeface="Times New Roman"/>
                <a:sym typeface="Times New Roman"/>
              </a:rPr>
              <a:t>(continuado)</a:t>
            </a:r>
            <a:r>
              <a:rPr lang="en-US" sz="4800" b="1">
                <a:solidFill>
                  <a:srgbClr val="600000"/>
                </a:solidFill>
                <a:latin typeface="Times New Roman"/>
                <a:ea typeface="Times New Roman"/>
                <a:cs typeface="Times New Roman"/>
                <a:sym typeface="Times New Roman"/>
              </a:rPr>
              <a:t>:</a:t>
            </a:r>
            <a:endParaRPr sz="4800" b="1">
              <a:solidFill>
                <a:srgbClr val="600000"/>
              </a:solidFill>
              <a:latin typeface="Times New Roman"/>
              <a:ea typeface="Times New Roman"/>
              <a:cs typeface="Times New Roman"/>
              <a:sym typeface="Times New Roman"/>
            </a:endParaRPr>
          </a:p>
        </p:txBody>
      </p:sp>
      <p:sp>
        <p:nvSpPr>
          <p:cNvPr id="147" name="Google Shape;147;p1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13</a:t>
            </a:fld>
            <a:endParaRPr/>
          </a:p>
        </p:txBody>
      </p:sp>
      <p:sp>
        <p:nvSpPr>
          <p:cNvPr id="148" name="Google Shape;148;p16"/>
          <p:cNvSpPr txBox="1"/>
          <p:nvPr/>
        </p:nvSpPr>
        <p:spPr>
          <a:xfrm>
            <a:off x="1607400" y="1932775"/>
            <a:ext cx="8977200" cy="554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endParaRPr sz="2400" b="1" i="1">
              <a:latin typeface="Calibri"/>
              <a:ea typeface="Calibri"/>
              <a:cs typeface="Calibri"/>
              <a:sym typeface="Calibri"/>
            </a:endParaRPr>
          </a:p>
        </p:txBody>
      </p:sp>
      <p:sp>
        <p:nvSpPr>
          <p:cNvPr id="149" name="Google Shape;149;p16"/>
          <p:cNvSpPr txBox="1"/>
          <p:nvPr/>
        </p:nvSpPr>
        <p:spPr>
          <a:xfrm>
            <a:off x="537000" y="1184900"/>
            <a:ext cx="11118000" cy="54195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500"/>
              </a:spcBef>
              <a:spcAft>
                <a:spcPts val="0"/>
              </a:spcAft>
              <a:buNone/>
            </a:pPr>
            <a:endParaRPr sz="300" b="1">
              <a:solidFill>
                <a:srgbClr val="434343"/>
              </a:solidFill>
            </a:endParaRPr>
          </a:p>
          <a:p>
            <a:pPr marL="914400" lvl="0" indent="-387350" algn="l" rtl="0">
              <a:lnSpc>
                <a:spcPct val="115000"/>
              </a:lnSpc>
              <a:spcBef>
                <a:spcPts val="500"/>
              </a:spcBef>
              <a:spcAft>
                <a:spcPts val="0"/>
              </a:spcAft>
              <a:buClr>
                <a:srgbClr val="434343"/>
              </a:buClr>
              <a:buSzPts val="2500"/>
              <a:buChar char="❖"/>
            </a:pPr>
            <a:r>
              <a:rPr lang="en-US" sz="2500" b="1">
                <a:solidFill>
                  <a:srgbClr val="434343"/>
                </a:solidFill>
                <a:latin typeface="Times New Roman"/>
                <a:ea typeface="Times New Roman"/>
                <a:cs typeface="Times New Roman"/>
                <a:sym typeface="Times New Roman"/>
              </a:rPr>
              <a:t>Plan Presupuestario:  </a:t>
            </a:r>
            <a:r>
              <a:rPr lang="en-US" sz="2500">
                <a:solidFill>
                  <a:srgbClr val="434343"/>
                </a:solidFill>
                <a:latin typeface="Times New Roman"/>
                <a:ea typeface="Times New Roman"/>
                <a:cs typeface="Times New Roman"/>
                <a:sym typeface="Times New Roman"/>
              </a:rPr>
              <a:t>Detalle de las cuentas ye de los montos que se utilizarán para   implementar los planes de acción identificados en el Plan de Mejora de la Escuela.    Podrá incluir fondos para programas de educación para padres, personal adicional de   instrucción, materiales educativos, programas de tutoría</a:t>
            </a:r>
            <a:endParaRPr sz="2500">
              <a:solidFill>
                <a:srgbClr val="434343"/>
              </a:solidFill>
              <a:latin typeface="Times New Roman"/>
              <a:ea typeface="Times New Roman"/>
              <a:cs typeface="Times New Roman"/>
              <a:sym typeface="Times New Roman"/>
            </a:endParaRPr>
          </a:p>
          <a:p>
            <a:pPr marL="914400" lvl="0" indent="0" algn="l" rtl="0">
              <a:lnSpc>
                <a:spcPct val="115000"/>
              </a:lnSpc>
              <a:spcBef>
                <a:spcPts val="600"/>
              </a:spcBef>
              <a:spcAft>
                <a:spcPts val="0"/>
              </a:spcAft>
              <a:buNone/>
            </a:pPr>
            <a:endParaRPr sz="1200">
              <a:solidFill>
                <a:srgbClr val="434343"/>
              </a:solidFill>
              <a:latin typeface="Times New Roman"/>
              <a:ea typeface="Times New Roman"/>
              <a:cs typeface="Times New Roman"/>
              <a:sym typeface="Times New Roman"/>
            </a:endParaRPr>
          </a:p>
          <a:p>
            <a:pPr marL="914400" lvl="0" indent="-387350" algn="just" rtl="0">
              <a:lnSpc>
                <a:spcPct val="115000"/>
              </a:lnSpc>
              <a:spcBef>
                <a:spcPts val="600"/>
              </a:spcBef>
              <a:spcAft>
                <a:spcPts val="0"/>
              </a:spcAft>
              <a:buClr>
                <a:schemeClr val="dk1"/>
              </a:buClr>
              <a:buSzPts val="2500"/>
              <a:buChar char="❖"/>
            </a:pPr>
            <a:r>
              <a:rPr lang="en-US" sz="2500" b="1">
                <a:solidFill>
                  <a:srgbClr val="434343"/>
                </a:solidFill>
                <a:latin typeface="Times New Roman"/>
                <a:ea typeface="Times New Roman"/>
                <a:cs typeface="Times New Roman"/>
                <a:sym typeface="Times New Roman"/>
              </a:rPr>
              <a:t>Evaluación Anual: </a:t>
            </a:r>
            <a:r>
              <a:rPr lang="en-US" sz="2500">
                <a:solidFill>
                  <a:srgbClr val="434343"/>
                </a:solidFill>
                <a:latin typeface="Times New Roman"/>
                <a:ea typeface="Times New Roman"/>
                <a:cs typeface="Times New Roman"/>
                <a:sym typeface="Times New Roman"/>
              </a:rPr>
              <a:t>Cada escuela deberá evaluar las actividades que se utilizaron   para tratar las necesidades del año anterior.  Las actividades que no hayan tenido un   alto impacto en los logros de los alumnos deberán mejorarse o eliminarse.</a:t>
            </a:r>
            <a:endParaRPr sz="2500">
              <a:solidFill>
                <a:srgbClr val="434343"/>
              </a:solidFill>
              <a:latin typeface="Times New Roman"/>
              <a:ea typeface="Times New Roman"/>
              <a:cs typeface="Times New Roman"/>
              <a:sym typeface="Times New Roman"/>
            </a:endParaRPr>
          </a:p>
          <a:p>
            <a:pPr marL="0" lvl="0" indent="0" algn="l" rtl="0">
              <a:spcBef>
                <a:spcPts val="600"/>
              </a:spcBef>
              <a:spcAft>
                <a:spcPts val="0"/>
              </a:spcAft>
              <a:buNone/>
            </a:pPr>
            <a:endParaRPr sz="1300">
              <a:solidFill>
                <a:schemeClr val="dk1"/>
              </a:solidFill>
            </a:endParaRPr>
          </a:p>
          <a:p>
            <a:pPr marL="457200" lvl="0" indent="0" algn="just" rtl="0">
              <a:lnSpc>
                <a:spcPct val="115000"/>
              </a:lnSpc>
              <a:spcBef>
                <a:spcPts val="500"/>
              </a:spcBef>
              <a:spcAft>
                <a:spcPts val="0"/>
              </a:spcAft>
              <a:buNone/>
            </a:pPr>
            <a:endParaRPr sz="400" b="1">
              <a:solidFill>
                <a:schemeClr val="dk2"/>
              </a:solidFill>
              <a:latin typeface="Times New Roman"/>
              <a:ea typeface="Times New Roman"/>
              <a:cs typeface="Times New Roman"/>
              <a:sym typeface="Times New Roman"/>
            </a:endParaRPr>
          </a:p>
          <a:p>
            <a:pPr marL="457200" lvl="0" indent="0" algn="just" rtl="0">
              <a:lnSpc>
                <a:spcPct val="115000"/>
              </a:lnSpc>
              <a:spcBef>
                <a:spcPts val="500"/>
              </a:spcBef>
              <a:spcAft>
                <a:spcPts val="400"/>
              </a:spcAft>
              <a:buNone/>
            </a:pPr>
            <a:endParaRPr sz="1900" b="1">
              <a:solidFill>
                <a:schemeClr val="dk2"/>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7"/>
          <p:cNvSpPr txBox="1">
            <a:spLocks noGrp="1"/>
          </p:cNvSpPr>
          <p:nvPr>
            <p:ph type="ctrTitle"/>
          </p:nvPr>
        </p:nvSpPr>
        <p:spPr>
          <a:xfrm>
            <a:off x="173250" y="223850"/>
            <a:ext cx="11845500" cy="971400"/>
          </a:xfrm>
          <a:prstGeom prst="rect">
            <a:avLst/>
          </a:prstGeom>
          <a:noFill/>
          <a:ln>
            <a:noFill/>
          </a:ln>
        </p:spPr>
        <p:txBody>
          <a:bodyPr spcFirstLastPara="1" wrap="square" lIns="91425" tIns="45700" rIns="91425" bIns="45700" anchor="b" anchorCtr="0">
            <a:noAutofit/>
          </a:bodyPr>
          <a:lstStyle/>
          <a:p>
            <a:pPr marL="0" lvl="0" indent="0" algn="ctr" rtl="0">
              <a:lnSpc>
                <a:spcPct val="115000"/>
              </a:lnSpc>
              <a:spcBef>
                <a:spcPts val="1000"/>
              </a:spcBef>
              <a:spcAft>
                <a:spcPts val="600"/>
              </a:spcAft>
              <a:buClr>
                <a:schemeClr val="dk1"/>
              </a:buClr>
              <a:buSzPts val="1100"/>
              <a:buFont typeface="Arial"/>
              <a:buNone/>
            </a:pPr>
            <a:r>
              <a:rPr lang="en-US" sz="4600" b="1" u="sng">
                <a:solidFill>
                  <a:srgbClr val="600000"/>
                </a:solidFill>
                <a:latin typeface="Times New Roman"/>
                <a:ea typeface="Times New Roman"/>
                <a:cs typeface="Times New Roman"/>
                <a:sym typeface="Times New Roman"/>
              </a:rPr>
              <a:t>HIGHLY QUALIFIED STAFF</a:t>
            </a:r>
            <a:r>
              <a:rPr lang="en-US" sz="4600" b="1">
                <a:solidFill>
                  <a:srgbClr val="600000"/>
                </a:solidFill>
                <a:latin typeface="Times New Roman"/>
                <a:ea typeface="Times New Roman"/>
                <a:cs typeface="Times New Roman"/>
                <a:sym typeface="Times New Roman"/>
              </a:rPr>
              <a:t>:</a:t>
            </a:r>
            <a:endParaRPr sz="4600" b="1" u="sng">
              <a:solidFill>
                <a:srgbClr val="600000"/>
              </a:solidFill>
              <a:latin typeface="Times New Roman"/>
              <a:ea typeface="Times New Roman"/>
              <a:cs typeface="Times New Roman"/>
              <a:sym typeface="Times New Roman"/>
            </a:endParaRPr>
          </a:p>
        </p:txBody>
      </p:sp>
      <p:sp>
        <p:nvSpPr>
          <p:cNvPr id="155" name="Google Shape;155;p1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14</a:t>
            </a:fld>
            <a:endParaRPr/>
          </a:p>
        </p:txBody>
      </p:sp>
      <p:sp>
        <p:nvSpPr>
          <p:cNvPr id="156" name="Google Shape;156;p17"/>
          <p:cNvSpPr txBox="1"/>
          <p:nvPr/>
        </p:nvSpPr>
        <p:spPr>
          <a:xfrm>
            <a:off x="1607400" y="1932775"/>
            <a:ext cx="8977200" cy="554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endParaRPr sz="2400" b="1" i="1">
              <a:latin typeface="Calibri"/>
              <a:ea typeface="Calibri"/>
              <a:cs typeface="Calibri"/>
              <a:sym typeface="Calibri"/>
            </a:endParaRPr>
          </a:p>
        </p:txBody>
      </p:sp>
      <p:sp>
        <p:nvSpPr>
          <p:cNvPr id="157" name="Google Shape;157;p17"/>
          <p:cNvSpPr txBox="1"/>
          <p:nvPr/>
        </p:nvSpPr>
        <p:spPr>
          <a:xfrm>
            <a:off x="295200" y="1271525"/>
            <a:ext cx="11363400" cy="447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2700" b="1">
                <a:solidFill>
                  <a:schemeClr val="dk2"/>
                </a:solidFill>
                <a:latin typeface="Times New Roman"/>
                <a:ea typeface="Times New Roman"/>
                <a:cs typeface="Times New Roman"/>
                <a:sym typeface="Times New Roman"/>
              </a:rPr>
              <a:t>Title I School wide campuses must follow specific rules regarding the quality of the instructional staff:</a:t>
            </a:r>
            <a:endParaRPr sz="2700" b="1">
              <a:solidFill>
                <a:schemeClr val="dk2"/>
              </a:solidFill>
              <a:latin typeface="Times New Roman"/>
              <a:ea typeface="Times New Roman"/>
              <a:cs typeface="Times New Roman"/>
              <a:sym typeface="Times New Roman"/>
            </a:endParaRPr>
          </a:p>
          <a:p>
            <a:pPr marL="0" lvl="0" indent="0" algn="l" rtl="0">
              <a:lnSpc>
                <a:spcPct val="115000"/>
              </a:lnSpc>
              <a:spcBef>
                <a:spcPts val="600"/>
              </a:spcBef>
              <a:spcAft>
                <a:spcPts val="0"/>
              </a:spcAft>
              <a:buNone/>
            </a:pPr>
            <a:endParaRPr sz="1000" b="1">
              <a:solidFill>
                <a:schemeClr val="dk2"/>
              </a:solidFill>
              <a:latin typeface="Times New Roman"/>
              <a:ea typeface="Times New Roman"/>
              <a:cs typeface="Times New Roman"/>
              <a:sym typeface="Times New Roman"/>
            </a:endParaRPr>
          </a:p>
          <a:p>
            <a:pPr marL="457200" lvl="0" indent="-368300" algn="l" rtl="0">
              <a:lnSpc>
                <a:spcPct val="115000"/>
              </a:lnSpc>
              <a:spcBef>
                <a:spcPts val="600"/>
              </a:spcBef>
              <a:spcAft>
                <a:spcPts val="0"/>
              </a:spcAft>
              <a:buClr>
                <a:srgbClr val="434343"/>
              </a:buClr>
              <a:buSzPts val="2200"/>
              <a:buFont typeface="Times New Roman"/>
              <a:buChar char="❖"/>
            </a:pPr>
            <a:r>
              <a:rPr lang="en-US" sz="2200" b="1">
                <a:solidFill>
                  <a:srgbClr val="434343"/>
                </a:solidFill>
                <a:latin typeface="Times New Roman"/>
                <a:ea typeface="Times New Roman"/>
                <a:cs typeface="Times New Roman"/>
                <a:sym typeface="Times New Roman"/>
              </a:rPr>
              <a:t>Highly Qualified Teachers:  Each teacher on the campus must meet the Highly qualified criteria set forth by the State.</a:t>
            </a:r>
            <a:endParaRPr sz="2200" b="1">
              <a:solidFill>
                <a:srgbClr val="434343"/>
              </a:solidFill>
              <a:latin typeface="Times New Roman"/>
              <a:ea typeface="Times New Roman"/>
              <a:cs typeface="Times New Roman"/>
              <a:sym typeface="Times New Roman"/>
            </a:endParaRPr>
          </a:p>
          <a:p>
            <a:pPr marL="457200" lvl="0" indent="0" algn="l" rtl="0">
              <a:lnSpc>
                <a:spcPct val="115000"/>
              </a:lnSpc>
              <a:spcBef>
                <a:spcPts val="600"/>
              </a:spcBef>
              <a:spcAft>
                <a:spcPts val="0"/>
              </a:spcAft>
              <a:buNone/>
            </a:pPr>
            <a:endParaRPr sz="1000" b="1">
              <a:solidFill>
                <a:srgbClr val="434343"/>
              </a:solidFill>
              <a:latin typeface="Times New Roman"/>
              <a:ea typeface="Times New Roman"/>
              <a:cs typeface="Times New Roman"/>
              <a:sym typeface="Times New Roman"/>
            </a:endParaRPr>
          </a:p>
          <a:p>
            <a:pPr marL="457200" lvl="0" indent="-368300" algn="just" rtl="0">
              <a:lnSpc>
                <a:spcPct val="115000"/>
              </a:lnSpc>
              <a:spcBef>
                <a:spcPts val="600"/>
              </a:spcBef>
              <a:spcAft>
                <a:spcPts val="0"/>
              </a:spcAft>
              <a:buClr>
                <a:schemeClr val="dk2"/>
              </a:buClr>
              <a:buSzPts val="2200"/>
              <a:buFont typeface="Times New Roman"/>
              <a:buChar char="❖"/>
            </a:pPr>
            <a:r>
              <a:rPr lang="en-US" sz="2200" b="1">
                <a:solidFill>
                  <a:srgbClr val="434343"/>
                </a:solidFill>
                <a:latin typeface="Times New Roman"/>
                <a:ea typeface="Times New Roman"/>
                <a:cs typeface="Times New Roman"/>
                <a:sym typeface="Times New Roman"/>
              </a:rPr>
              <a:t>Highly Qualified Paraprofessionals:  Every </a:t>
            </a:r>
            <a:r>
              <a:rPr lang="en-US" sz="2200" b="1">
                <a:solidFill>
                  <a:schemeClr val="dk2"/>
                </a:solidFill>
                <a:latin typeface="Times New Roman"/>
                <a:ea typeface="Times New Roman"/>
                <a:cs typeface="Times New Roman"/>
                <a:sym typeface="Times New Roman"/>
              </a:rPr>
              <a:t>instructional paraprofessional employed on a Title I School wide campus must meet the Highly Qualified criteria.  In addition, paraprofessionals may not teach a class without a HQ teacher present, and may not “pull-out” students for individual, or group work, away from the initial instruction of the highly qualified teacher.  </a:t>
            </a:r>
            <a:endParaRPr sz="2200" b="1">
              <a:solidFill>
                <a:schemeClr val="dk2"/>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a:spLocks noGrp="1"/>
          </p:cNvSpPr>
          <p:nvPr>
            <p:ph type="ctrTitle"/>
          </p:nvPr>
        </p:nvSpPr>
        <p:spPr>
          <a:xfrm>
            <a:off x="173250" y="223850"/>
            <a:ext cx="11845500" cy="971400"/>
          </a:xfrm>
          <a:prstGeom prst="rect">
            <a:avLst/>
          </a:prstGeom>
          <a:noFill/>
          <a:ln>
            <a:noFill/>
          </a:ln>
        </p:spPr>
        <p:txBody>
          <a:bodyPr spcFirstLastPara="1" wrap="square" lIns="91425" tIns="45700" rIns="91425" bIns="45700" anchor="b" anchorCtr="0">
            <a:noAutofit/>
          </a:bodyPr>
          <a:lstStyle/>
          <a:p>
            <a:pPr marL="0" lvl="0" indent="0" algn="ctr" rtl="0">
              <a:lnSpc>
                <a:spcPct val="115000"/>
              </a:lnSpc>
              <a:spcBef>
                <a:spcPts val="1000"/>
              </a:spcBef>
              <a:spcAft>
                <a:spcPts val="600"/>
              </a:spcAft>
              <a:buClr>
                <a:schemeClr val="dk1"/>
              </a:buClr>
              <a:buSzPts val="1100"/>
              <a:buFont typeface="Arial"/>
              <a:buNone/>
            </a:pPr>
            <a:r>
              <a:rPr lang="en-US" sz="4300" b="1" u="sng">
                <a:solidFill>
                  <a:srgbClr val="600000"/>
                </a:solidFill>
                <a:latin typeface="Times New Roman"/>
                <a:ea typeface="Times New Roman"/>
                <a:cs typeface="Times New Roman"/>
                <a:sym typeface="Times New Roman"/>
              </a:rPr>
              <a:t>PERSONAL ALTAMENTE CALIFICADO:</a:t>
            </a:r>
            <a:endParaRPr sz="4300" b="1" u="sng">
              <a:solidFill>
                <a:srgbClr val="600000"/>
              </a:solidFill>
              <a:latin typeface="Times New Roman"/>
              <a:ea typeface="Times New Roman"/>
              <a:cs typeface="Times New Roman"/>
              <a:sym typeface="Times New Roman"/>
            </a:endParaRPr>
          </a:p>
        </p:txBody>
      </p:sp>
      <p:sp>
        <p:nvSpPr>
          <p:cNvPr id="163" name="Google Shape;163;p1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15</a:t>
            </a:fld>
            <a:endParaRPr/>
          </a:p>
        </p:txBody>
      </p:sp>
      <p:sp>
        <p:nvSpPr>
          <p:cNvPr id="164" name="Google Shape;164;p18"/>
          <p:cNvSpPr txBox="1"/>
          <p:nvPr/>
        </p:nvSpPr>
        <p:spPr>
          <a:xfrm>
            <a:off x="1607400" y="1932775"/>
            <a:ext cx="8977200" cy="554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endParaRPr sz="2400" b="1" i="1">
              <a:latin typeface="Calibri"/>
              <a:ea typeface="Calibri"/>
              <a:cs typeface="Calibri"/>
              <a:sym typeface="Calibri"/>
            </a:endParaRPr>
          </a:p>
        </p:txBody>
      </p:sp>
      <p:sp>
        <p:nvSpPr>
          <p:cNvPr id="165" name="Google Shape;165;p18"/>
          <p:cNvSpPr txBox="1"/>
          <p:nvPr/>
        </p:nvSpPr>
        <p:spPr>
          <a:xfrm>
            <a:off x="295200" y="1271525"/>
            <a:ext cx="11363400" cy="52200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600"/>
              </a:spcBef>
              <a:spcAft>
                <a:spcPts val="0"/>
              </a:spcAft>
              <a:buNone/>
            </a:pPr>
            <a:r>
              <a:rPr lang="en-US" sz="2800" b="1">
                <a:solidFill>
                  <a:srgbClr val="434343"/>
                </a:solidFill>
                <a:latin typeface="Times New Roman"/>
                <a:ea typeface="Times New Roman"/>
                <a:cs typeface="Times New Roman"/>
                <a:sym typeface="Times New Roman"/>
              </a:rPr>
              <a:t>Las escuelas del Título I deben seguir reglas específicas sobre la calidad del personal educativo:</a:t>
            </a:r>
            <a:endParaRPr sz="2800" b="1">
              <a:solidFill>
                <a:srgbClr val="434343"/>
              </a:solidFill>
              <a:latin typeface="Times New Roman"/>
              <a:ea typeface="Times New Roman"/>
              <a:cs typeface="Times New Roman"/>
              <a:sym typeface="Times New Roman"/>
            </a:endParaRPr>
          </a:p>
          <a:p>
            <a:pPr marL="457200" lvl="0" indent="0" algn="l" rtl="0">
              <a:lnSpc>
                <a:spcPct val="115000"/>
              </a:lnSpc>
              <a:spcBef>
                <a:spcPts val="600"/>
              </a:spcBef>
              <a:spcAft>
                <a:spcPts val="0"/>
              </a:spcAft>
              <a:buNone/>
            </a:pPr>
            <a:endParaRPr sz="100" b="1">
              <a:solidFill>
                <a:schemeClr val="dk1"/>
              </a:solidFill>
              <a:latin typeface="Times New Roman"/>
              <a:ea typeface="Times New Roman"/>
              <a:cs typeface="Times New Roman"/>
              <a:sym typeface="Times New Roman"/>
            </a:endParaRPr>
          </a:p>
          <a:p>
            <a:pPr marL="914400" lvl="0" indent="-381000" algn="l" rtl="0">
              <a:lnSpc>
                <a:spcPct val="115000"/>
              </a:lnSpc>
              <a:spcBef>
                <a:spcPts val="60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Maestros Altamente Calificados:  </a:t>
            </a:r>
            <a:r>
              <a:rPr lang="en-US" sz="2400">
                <a:solidFill>
                  <a:srgbClr val="434343"/>
                </a:solidFill>
                <a:latin typeface="Times New Roman"/>
                <a:ea typeface="Times New Roman"/>
                <a:cs typeface="Times New Roman"/>
                <a:sym typeface="Times New Roman"/>
              </a:rPr>
              <a:t>Cada docente deberá cumplir el criterio    “Altamente Calificado” establecido por el Estado.</a:t>
            </a:r>
            <a:endParaRPr sz="2400">
              <a:solidFill>
                <a:srgbClr val="434343"/>
              </a:solidFill>
              <a:latin typeface="Times New Roman"/>
              <a:ea typeface="Times New Roman"/>
              <a:cs typeface="Times New Roman"/>
              <a:sym typeface="Times New Roman"/>
            </a:endParaRPr>
          </a:p>
          <a:p>
            <a:pPr marL="914400" lvl="0" indent="0" algn="l" rtl="0">
              <a:lnSpc>
                <a:spcPct val="115000"/>
              </a:lnSpc>
              <a:spcBef>
                <a:spcPts val="600"/>
              </a:spcBef>
              <a:spcAft>
                <a:spcPts val="0"/>
              </a:spcAft>
              <a:buNone/>
            </a:pPr>
            <a:endParaRPr sz="1300">
              <a:solidFill>
                <a:srgbClr val="434343"/>
              </a:solidFill>
              <a:latin typeface="Times New Roman"/>
              <a:ea typeface="Times New Roman"/>
              <a:cs typeface="Times New Roman"/>
              <a:sym typeface="Times New Roman"/>
            </a:endParaRPr>
          </a:p>
          <a:p>
            <a:pPr marL="914400" lvl="0" indent="-381000" algn="l" rtl="0">
              <a:lnSpc>
                <a:spcPct val="115000"/>
              </a:lnSpc>
              <a:spcBef>
                <a:spcPts val="600"/>
              </a:spcBef>
              <a:spcAft>
                <a:spcPts val="0"/>
              </a:spcAft>
              <a:buClr>
                <a:schemeClr val="dk1"/>
              </a:buClr>
              <a:buSzPts val="2400"/>
              <a:buFont typeface="Times New Roman"/>
              <a:buChar char="❖"/>
            </a:pPr>
            <a:r>
              <a:rPr lang="en-US" sz="2400" b="1">
                <a:solidFill>
                  <a:srgbClr val="434343"/>
                </a:solidFill>
                <a:latin typeface="Times New Roman"/>
                <a:ea typeface="Times New Roman"/>
                <a:cs typeface="Times New Roman"/>
                <a:sym typeface="Times New Roman"/>
              </a:rPr>
              <a:t>Asistentes de Maestros Altamente Calificados:  </a:t>
            </a:r>
            <a:r>
              <a:rPr lang="en-US" sz="2400">
                <a:solidFill>
                  <a:srgbClr val="434343"/>
                </a:solidFill>
                <a:latin typeface="Times New Roman"/>
                <a:ea typeface="Times New Roman"/>
                <a:cs typeface="Times New Roman"/>
                <a:sym typeface="Times New Roman"/>
              </a:rPr>
              <a:t>Cada paradocente educativo empleado en un a escuela bajo el  Titulo I deberá cumplir el criterio “Altamente Calificado”.  Además, los paradocentes no podrán “separar” a los estudiantes para realizar trabajos individuales o grupales fuera de la instrucción de un docente altamente calificado.</a:t>
            </a:r>
            <a:endParaRPr sz="2400">
              <a:solidFill>
                <a:srgbClr val="434343"/>
              </a:solidFill>
              <a:latin typeface="Times New Roman"/>
              <a:ea typeface="Times New Roman"/>
              <a:cs typeface="Times New Roman"/>
              <a:sym typeface="Times New Roman"/>
            </a:endParaRPr>
          </a:p>
          <a:p>
            <a:pPr marL="0" lvl="0" indent="0" algn="just" rtl="0">
              <a:lnSpc>
                <a:spcPct val="115000"/>
              </a:lnSpc>
              <a:spcBef>
                <a:spcPts val="600"/>
              </a:spcBef>
              <a:spcAft>
                <a:spcPts val="600"/>
              </a:spcAft>
              <a:buNone/>
            </a:pPr>
            <a:endParaRPr sz="2700" b="1">
              <a:solidFill>
                <a:schemeClr val="dk2"/>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9"/>
          <p:cNvSpPr txBox="1">
            <a:spLocks noGrp="1"/>
          </p:cNvSpPr>
          <p:nvPr>
            <p:ph type="ctrTitle"/>
          </p:nvPr>
        </p:nvSpPr>
        <p:spPr>
          <a:xfrm>
            <a:off x="173250" y="314325"/>
            <a:ext cx="11845500" cy="699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Arial"/>
              <a:buNone/>
            </a:pPr>
            <a:r>
              <a:rPr lang="en-US" sz="4800" b="1">
                <a:solidFill>
                  <a:srgbClr val="600000"/>
                </a:solidFill>
              </a:rPr>
              <a:t>INFORMATION FOR PARENTS:</a:t>
            </a:r>
            <a:endParaRPr sz="4800" b="1">
              <a:solidFill>
                <a:srgbClr val="600000"/>
              </a:solidFill>
              <a:latin typeface="Lato"/>
              <a:ea typeface="Lato"/>
              <a:cs typeface="Lato"/>
              <a:sym typeface="Lato"/>
            </a:endParaRPr>
          </a:p>
        </p:txBody>
      </p:sp>
      <p:sp>
        <p:nvSpPr>
          <p:cNvPr id="171" name="Google Shape;171;p1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16</a:t>
            </a:fld>
            <a:endParaRPr/>
          </a:p>
        </p:txBody>
      </p:sp>
      <p:sp>
        <p:nvSpPr>
          <p:cNvPr id="172" name="Google Shape;172;p19"/>
          <p:cNvSpPr txBox="1"/>
          <p:nvPr/>
        </p:nvSpPr>
        <p:spPr>
          <a:xfrm>
            <a:off x="1607400" y="1932775"/>
            <a:ext cx="8977200" cy="554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endParaRPr sz="2400" b="1" i="1">
              <a:latin typeface="Calibri"/>
              <a:ea typeface="Calibri"/>
              <a:cs typeface="Calibri"/>
              <a:sym typeface="Calibri"/>
            </a:endParaRPr>
          </a:p>
        </p:txBody>
      </p:sp>
      <p:sp>
        <p:nvSpPr>
          <p:cNvPr id="173" name="Google Shape;173;p19"/>
          <p:cNvSpPr txBox="1"/>
          <p:nvPr/>
        </p:nvSpPr>
        <p:spPr>
          <a:xfrm>
            <a:off x="538200" y="1414475"/>
            <a:ext cx="11115600" cy="41226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US" sz="2800" b="1">
                <a:solidFill>
                  <a:srgbClr val="434343"/>
                </a:solidFill>
                <a:latin typeface="Times New Roman"/>
                <a:ea typeface="Times New Roman"/>
                <a:cs typeface="Times New Roman"/>
                <a:sym typeface="Times New Roman"/>
              </a:rPr>
              <a:t>Title I School wide campuses are responsible for providing parents with:</a:t>
            </a:r>
            <a:endParaRPr sz="2800" b="1">
              <a:solidFill>
                <a:srgbClr val="434343"/>
              </a:solidFill>
              <a:latin typeface="Times New Roman"/>
              <a:ea typeface="Times New Roman"/>
              <a:cs typeface="Times New Roman"/>
              <a:sym typeface="Times New Roman"/>
            </a:endParaRPr>
          </a:p>
          <a:p>
            <a:pPr marL="0" lvl="0" indent="0" algn="just" rtl="0">
              <a:lnSpc>
                <a:spcPct val="115000"/>
              </a:lnSpc>
              <a:spcBef>
                <a:spcPts val="400"/>
              </a:spcBef>
              <a:spcAft>
                <a:spcPts val="0"/>
              </a:spcAft>
              <a:buNone/>
            </a:pPr>
            <a:endParaRPr b="1">
              <a:solidFill>
                <a:srgbClr val="434343"/>
              </a:solidFill>
              <a:latin typeface="Times New Roman"/>
              <a:ea typeface="Times New Roman"/>
              <a:cs typeface="Times New Roman"/>
              <a:sym typeface="Times New Roman"/>
            </a:endParaRPr>
          </a:p>
          <a:p>
            <a:pPr marL="457200" lvl="0" indent="-381000" algn="just" rtl="0">
              <a:lnSpc>
                <a:spcPct val="115000"/>
              </a:lnSpc>
              <a:spcBef>
                <a:spcPts val="40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Annual Title I Meeting that explains the Title I program at the campus.</a:t>
            </a:r>
            <a:endParaRPr sz="2400" b="1">
              <a:solidFill>
                <a:srgbClr val="434343"/>
              </a:solidFill>
              <a:latin typeface="Times New Roman"/>
              <a:ea typeface="Times New Roman"/>
              <a:cs typeface="Times New Roman"/>
              <a:sym typeface="Times New Roman"/>
            </a:endParaRPr>
          </a:p>
          <a:p>
            <a:pPr marL="457200" lvl="0" indent="0" algn="just" rtl="0">
              <a:lnSpc>
                <a:spcPct val="115000"/>
              </a:lnSpc>
              <a:spcBef>
                <a:spcPts val="400"/>
              </a:spcBef>
              <a:spcAft>
                <a:spcPts val="0"/>
              </a:spcAft>
              <a:buNone/>
            </a:pPr>
            <a:endParaRPr sz="2400" b="1">
              <a:solidFill>
                <a:srgbClr val="434343"/>
              </a:solidFill>
              <a:latin typeface="Times New Roman"/>
              <a:ea typeface="Times New Roman"/>
              <a:cs typeface="Times New Roman"/>
              <a:sym typeface="Times New Roman"/>
            </a:endParaRPr>
          </a:p>
          <a:p>
            <a:pPr marL="457200" lvl="0" indent="-381000" algn="just" rtl="0">
              <a:lnSpc>
                <a:spcPct val="115000"/>
              </a:lnSpc>
              <a:spcBef>
                <a:spcPts val="40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Academic information that details the curriculum in use at the school, forms     of academic assessments used to measure student progress, proficiency levels students are expected to meet, and an explanation of the State’s academic content and achievement standards. </a:t>
            </a:r>
            <a:endParaRPr sz="2400" b="1">
              <a:solidFill>
                <a:srgbClr val="434343"/>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0"/>
          <p:cNvSpPr txBox="1">
            <a:spLocks noGrp="1"/>
          </p:cNvSpPr>
          <p:nvPr>
            <p:ph type="ctrTitle"/>
          </p:nvPr>
        </p:nvSpPr>
        <p:spPr>
          <a:xfrm>
            <a:off x="173250" y="314325"/>
            <a:ext cx="11845500" cy="699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Arial"/>
              <a:buNone/>
            </a:pPr>
            <a:r>
              <a:rPr lang="en-US" sz="4800" b="1">
                <a:solidFill>
                  <a:srgbClr val="600000"/>
                </a:solidFill>
              </a:rPr>
              <a:t>INFORMACIÓN PARA LOS PADRES:</a:t>
            </a:r>
            <a:endParaRPr sz="4800" b="1">
              <a:solidFill>
                <a:srgbClr val="600000"/>
              </a:solidFill>
              <a:latin typeface="Lato"/>
              <a:ea typeface="Lato"/>
              <a:cs typeface="Lato"/>
              <a:sym typeface="Lato"/>
            </a:endParaRPr>
          </a:p>
        </p:txBody>
      </p:sp>
      <p:sp>
        <p:nvSpPr>
          <p:cNvPr id="179" name="Google Shape;179;p2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17</a:t>
            </a:fld>
            <a:endParaRPr/>
          </a:p>
        </p:txBody>
      </p:sp>
      <p:sp>
        <p:nvSpPr>
          <p:cNvPr id="180" name="Google Shape;180;p20"/>
          <p:cNvSpPr txBox="1"/>
          <p:nvPr/>
        </p:nvSpPr>
        <p:spPr>
          <a:xfrm>
            <a:off x="1607400" y="1932775"/>
            <a:ext cx="8977200" cy="554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endParaRPr sz="2400" b="1" i="1">
              <a:latin typeface="Calibri"/>
              <a:ea typeface="Calibri"/>
              <a:cs typeface="Calibri"/>
              <a:sym typeface="Calibri"/>
            </a:endParaRPr>
          </a:p>
        </p:txBody>
      </p:sp>
      <p:sp>
        <p:nvSpPr>
          <p:cNvPr id="181" name="Google Shape;181;p20"/>
          <p:cNvSpPr txBox="1"/>
          <p:nvPr/>
        </p:nvSpPr>
        <p:spPr>
          <a:xfrm>
            <a:off x="538200" y="1414475"/>
            <a:ext cx="11115600" cy="4893900"/>
          </a:xfrm>
          <a:prstGeom prst="rect">
            <a:avLst/>
          </a:prstGeom>
          <a:noFill/>
          <a:ln>
            <a:noFill/>
          </a:ln>
        </p:spPr>
        <p:txBody>
          <a:bodyPr spcFirstLastPara="1" wrap="square" lIns="91425" tIns="91425" rIns="91425" bIns="91425" anchor="t" anchorCtr="0">
            <a:spAutoFit/>
          </a:bodyPr>
          <a:lstStyle/>
          <a:p>
            <a:pPr marL="457200" lvl="0" indent="0" algn="just" rtl="0">
              <a:lnSpc>
                <a:spcPct val="115000"/>
              </a:lnSpc>
              <a:spcBef>
                <a:spcPts val="600"/>
              </a:spcBef>
              <a:spcAft>
                <a:spcPts val="0"/>
              </a:spcAft>
              <a:buNone/>
            </a:pPr>
            <a:r>
              <a:rPr lang="en-US" sz="2800" b="1">
                <a:solidFill>
                  <a:srgbClr val="434343"/>
                </a:solidFill>
                <a:latin typeface="Times New Roman"/>
                <a:ea typeface="Times New Roman"/>
                <a:cs typeface="Times New Roman"/>
                <a:sym typeface="Times New Roman"/>
              </a:rPr>
              <a:t>Las escuelas bajo el Titulo I son responsables a proporcionar a los padres:</a:t>
            </a:r>
            <a:endParaRPr sz="2800" b="1">
              <a:solidFill>
                <a:srgbClr val="434343"/>
              </a:solidFill>
              <a:latin typeface="Times New Roman"/>
              <a:ea typeface="Times New Roman"/>
              <a:cs typeface="Times New Roman"/>
              <a:sym typeface="Times New Roman"/>
            </a:endParaRPr>
          </a:p>
          <a:p>
            <a:pPr marL="457200" lvl="0" indent="0" algn="just" rtl="0">
              <a:lnSpc>
                <a:spcPct val="115000"/>
              </a:lnSpc>
              <a:spcBef>
                <a:spcPts val="600"/>
              </a:spcBef>
              <a:spcAft>
                <a:spcPts val="0"/>
              </a:spcAft>
              <a:buNone/>
            </a:pPr>
            <a:endParaRPr sz="100" b="1">
              <a:solidFill>
                <a:schemeClr val="dk1"/>
              </a:solidFill>
              <a:latin typeface="Times New Roman"/>
              <a:ea typeface="Times New Roman"/>
              <a:cs typeface="Times New Roman"/>
              <a:sym typeface="Times New Roman"/>
            </a:endParaRPr>
          </a:p>
          <a:p>
            <a:pPr marL="457200" lvl="0" indent="-381000" algn="just" rtl="0">
              <a:lnSpc>
                <a:spcPct val="115000"/>
              </a:lnSpc>
              <a:spcBef>
                <a:spcPts val="60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Reuniones Anuales de Título I para explicar el programa Título I en la escuela.</a:t>
            </a:r>
            <a:endParaRPr sz="2400" b="1">
              <a:solidFill>
                <a:srgbClr val="434343"/>
              </a:solidFill>
              <a:latin typeface="Times New Roman"/>
              <a:ea typeface="Times New Roman"/>
              <a:cs typeface="Times New Roman"/>
              <a:sym typeface="Times New Roman"/>
            </a:endParaRPr>
          </a:p>
          <a:p>
            <a:pPr marL="457200" lvl="0" indent="0" algn="just" rtl="0">
              <a:lnSpc>
                <a:spcPct val="115000"/>
              </a:lnSpc>
              <a:spcBef>
                <a:spcPts val="600"/>
              </a:spcBef>
              <a:spcAft>
                <a:spcPts val="0"/>
              </a:spcAft>
              <a:buNone/>
            </a:pPr>
            <a:endParaRPr sz="300" b="1">
              <a:solidFill>
                <a:srgbClr val="434343"/>
              </a:solidFill>
              <a:latin typeface="Times New Roman"/>
              <a:ea typeface="Times New Roman"/>
              <a:cs typeface="Times New Roman"/>
              <a:sym typeface="Times New Roman"/>
            </a:endParaRPr>
          </a:p>
          <a:p>
            <a:pPr marL="457200" lvl="0" indent="0" algn="just" rtl="0">
              <a:lnSpc>
                <a:spcPct val="115000"/>
              </a:lnSpc>
              <a:spcBef>
                <a:spcPts val="600"/>
              </a:spcBef>
              <a:spcAft>
                <a:spcPts val="0"/>
              </a:spcAft>
              <a:buNone/>
            </a:pPr>
            <a:endParaRPr sz="300" b="1">
              <a:solidFill>
                <a:srgbClr val="434343"/>
              </a:solidFill>
              <a:latin typeface="Times New Roman"/>
              <a:ea typeface="Times New Roman"/>
              <a:cs typeface="Times New Roman"/>
              <a:sym typeface="Times New Roman"/>
            </a:endParaRPr>
          </a:p>
          <a:p>
            <a:pPr marL="457200" lvl="0" indent="0" algn="just" rtl="0">
              <a:lnSpc>
                <a:spcPct val="115000"/>
              </a:lnSpc>
              <a:spcBef>
                <a:spcPts val="600"/>
              </a:spcBef>
              <a:spcAft>
                <a:spcPts val="0"/>
              </a:spcAft>
              <a:buNone/>
            </a:pPr>
            <a:endParaRPr sz="300" b="1">
              <a:solidFill>
                <a:srgbClr val="434343"/>
              </a:solidFill>
              <a:latin typeface="Times New Roman"/>
              <a:ea typeface="Times New Roman"/>
              <a:cs typeface="Times New Roman"/>
              <a:sym typeface="Times New Roman"/>
            </a:endParaRPr>
          </a:p>
          <a:p>
            <a:pPr marL="457200" lvl="0" indent="-381000" algn="just" rtl="0">
              <a:lnSpc>
                <a:spcPct val="115000"/>
              </a:lnSpc>
              <a:spcBef>
                <a:spcPts val="60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Información Académica que detalla el programa de estudio que se utiliza en la escuela, las formas de evaluación académica que se utilizan para medir el progreso de los alumnos, nivel de competencia que se espera que los estudiantes alcancen, una explicación del contenido académico y de los estándares del estado.</a:t>
            </a:r>
            <a:endParaRPr sz="2400" b="1">
              <a:solidFill>
                <a:srgbClr val="434343"/>
              </a:solidFill>
              <a:latin typeface="Times New Roman"/>
              <a:ea typeface="Times New Roman"/>
              <a:cs typeface="Times New Roman"/>
              <a:sym typeface="Times New Roman"/>
            </a:endParaRPr>
          </a:p>
          <a:p>
            <a:pPr marL="457200" lvl="0" indent="0" algn="just" rtl="0">
              <a:lnSpc>
                <a:spcPct val="115000"/>
              </a:lnSpc>
              <a:spcBef>
                <a:spcPts val="600"/>
              </a:spcBef>
              <a:spcAft>
                <a:spcPts val="400"/>
              </a:spcAft>
              <a:buNone/>
            </a:pPr>
            <a:endParaRPr sz="2800" b="1">
              <a:solidFill>
                <a:srgbClr val="434343"/>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ctrTitle"/>
          </p:nvPr>
        </p:nvSpPr>
        <p:spPr>
          <a:xfrm>
            <a:off x="295250" y="171450"/>
            <a:ext cx="11845500" cy="12375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1100"/>
              <a:buFont typeface="Arial"/>
              <a:buNone/>
            </a:pPr>
            <a:endParaRPr sz="3700" b="1">
              <a:solidFill>
                <a:srgbClr val="600000"/>
              </a:solidFill>
            </a:endParaRPr>
          </a:p>
          <a:p>
            <a:pPr marL="0" lvl="0" indent="0" algn="ctr" rtl="0">
              <a:lnSpc>
                <a:spcPct val="90000"/>
              </a:lnSpc>
              <a:spcBef>
                <a:spcPts val="0"/>
              </a:spcBef>
              <a:spcAft>
                <a:spcPts val="0"/>
              </a:spcAft>
              <a:buClr>
                <a:schemeClr val="dk1"/>
              </a:buClr>
              <a:buSzPts val="1100"/>
              <a:buFont typeface="Arial"/>
              <a:buNone/>
            </a:pPr>
            <a:endParaRPr sz="3700" b="1">
              <a:solidFill>
                <a:srgbClr val="600000"/>
              </a:solidFill>
            </a:endParaRPr>
          </a:p>
          <a:p>
            <a:pPr marL="0" lvl="0" indent="0" algn="ctr" rtl="0">
              <a:lnSpc>
                <a:spcPct val="90000"/>
              </a:lnSpc>
              <a:spcBef>
                <a:spcPts val="0"/>
              </a:spcBef>
              <a:spcAft>
                <a:spcPts val="0"/>
              </a:spcAft>
              <a:buClr>
                <a:schemeClr val="dk1"/>
              </a:buClr>
              <a:buSzPts val="1100"/>
              <a:buFont typeface="Arial"/>
              <a:buNone/>
            </a:pPr>
            <a:endParaRPr sz="3700" b="1">
              <a:solidFill>
                <a:srgbClr val="600000"/>
              </a:solidFill>
            </a:endParaRPr>
          </a:p>
          <a:p>
            <a:pPr marL="0" lvl="0" indent="0" algn="ctr" rtl="0">
              <a:lnSpc>
                <a:spcPct val="90000"/>
              </a:lnSpc>
              <a:spcBef>
                <a:spcPts val="0"/>
              </a:spcBef>
              <a:spcAft>
                <a:spcPts val="0"/>
              </a:spcAft>
              <a:buClr>
                <a:schemeClr val="dk1"/>
              </a:buClr>
              <a:buSzPts val="1100"/>
              <a:buFont typeface="Arial"/>
              <a:buNone/>
            </a:pPr>
            <a:endParaRPr sz="3700" b="1">
              <a:solidFill>
                <a:srgbClr val="600000"/>
              </a:solidFill>
            </a:endParaRPr>
          </a:p>
          <a:p>
            <a:pPr marL="0" lvl="0" indent="0" algn="ctr" rtl="0">
              <a:lnSpc>
                <a:spcPct val="90000"/>
              </a:lnSpc>
              <a:spcBef>
                <a:spcPts val="0"/>
              </a:spcBef>
              <a:spcAft>
                <a:spcPts val="0"/>
              </a:spcAft>
              <a:buClr>
                <a:schemeClr val="dk1"/>
              </a:buClr>
              <a:buSzPts val="1100"/>
              <a:buFont typeface="Arial"/>
              <a:buNone/>
            </a:pPr>
            <a:endParaRPr sz="3700" b="1">
              <a:solidFill>
                <a:srgbClr val="600000"/>
              </a:solidFill>
            </a:endParaRPr>
          </a:p>
          <a:p>
            <a:pPr marL="0" lvl="0" indent="0" algn="ctr" rtl="0">
              <a:lnSpc>
                <a:spcPct val="90000"/>
              </a:lnSpc>
              <a:spcBef>
                <a:spcPts val="0"/>
              </a:spcBef>
              <a:spcAft>
                <a:spcPts val="0"/>
              </a:spcAft>
              <a:buClr>
                <a:schemeClr val="dk1"/>
              </a:buClr>
              <a:buSzPts val="1100"/>
              <a:buFont typeface="Arial"/>
              <a:buNone/>
            </a:pPr>
            <a:r>
              <a:rPr lang="en-US" sz="3700" b="1">
                <a:solidFill>
                  <a:srgbClr val="600000"/>
                </a:solidFill>
              </a:rPr>
              <a:t>HOW CAN PARENTS BE INVOLVED </a:t>
            </a:r>
            <a:endParaRPr sz="3700" b="1">
              <a:solidFill>
                <a:srgbClr val="600000"/>
              </a:solidFill>
            </a:endParaRPr>
          </a:p>
          <a:p>
            <a:pPr marL="0" lvl="0" indent="0" algn="ctr" rtl="0">
              <a:lnSpc>
                <a:spcPct val="90000"/>
              </a:lnSpc>
              <a:spcBef>
                <a:spcPts val="0"/>
              </a:spcBef>
              <a:spcAft>
                <a:spcPts val="0"/>
              </a:spcAft>
              <a:buClr>
                <a:schemeClr val="dk1"/>
              </a:buClr>
              <a:buSzPts val="1100"/>
              <a:buFont typeface="Arial"/>
              <a:buNone/>
            </a:pPr>
            <a:r>
              <a:rPr lang="en-US" sz="3700" b="1">
                <a:solidFill>
                  <a:srgbClr val="600000"/>
                </a:solidFill>
              </a:rPr>
              <a:t>IN A CHILD’S EDUCATION?</a:t>
            </a:r>
            <a:endParaRPr sz="4400" b="1">
              <a:solidFill>
                <a:srgbClr val="600000"/>
              </a:solidFill>
              <a:latin typeface="Lato"/>
              <a:ea typeface="Lato"/>
              <a:cs typeface="Lato"/>
              <a:sym typeface="Lato"/>
            </a:endParaRPr>
          </a:p>
        </p:txBody>
      </p:sp>
      <p:sp>
        <p:nvSpPr>
          <p:cNvPr id="233" name="Google Shape;233;p27"/>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18</a:t>
            </a:fld>
            <a:endParaRPr/>
          </a:p>
        </p:txBody>
      </p:sp>
      <p:sp>
        <p:nvSpPr>
          <p:cNvPr id="234" name="Google Shape;234;p27"/>
          <p:cNvSpPr txBox="1"/>
          <p:nvPr/>
        </p:nvSpPr>
        <p:spPr>
          <a:xfrm>
            <a:off x="1607400" y="1932775"/>
            <a:ext cx="8977200" cy="554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endParaRPr sz="2400" b="1" i="1">
              <a:latin typeface="Calibri"/>
              <a:ea typeface="Calibri"/>
              <a:cs typeface="Calibri"/>
              <a:sym typeface="Calibri"/>
            </a:endParaRPr>
          </a:p>
        </p:txBody>
      </p:sp>
      <p:sp>
        <p:nvSpPr>
          <p:cNvPr id="235" name="Google Shape;235;p27"/>
          <p:cNvSpPr txBox="1"/>
          <p:nvPr/>
        </p:nvSpPr>
        <p:spPr>
          <a:xfrm>
            <a:off x="685845" y="1325067"/>
            <a:ext cx="10723200" cy="4514795"/>
          </a:xfrm>
          <a:prstGeom prst="rect">
            <a:avLst/>
          </a:prstGeom>
          <a:noFill/>
          <a:ln>
            <a:noFill/>
          </a:ln>
        </p:spPr>
        <p:txBody>
          <a:bodyPr spcFirstLastPara="1" wrap="square" lIns="91425" tIns="91425" rIns="91425" bIns="91425" anchor="t" anchorCtr="0">
            <a:spAutoFit/>
          </a:bodyPr>
          <a:lstStyle/>
          <a:p>
            <a:pPr marL="457200" lvl="0" indent="-406400" algn="just" rtl="0">
              <a:lnSpc>
                <a:spcPct val="115000"/>
              </a:lnSpc>
              <a:spcBef>
                <a:spcPts val="0"/>
              </a:spcBef>
              <a:spcAft>
                <a:spcPts val="0"/>
              </a:spcAft>
              <a:buClr>
                <a:srgbClr val="434343"/>
              </a:buClr>
              <a:buSzPts val="2800"/>
              <a:buFont typeface="Times New Roman"/>
              <a:buChar char="❖"/>
            </a:pPr>
            <a:r>
              <a:rPr lang="en-US" sz="2800" b="1" dirty="0">
                <a:solidFill>
                  <a:srgbClr val="434343"/>
                </a:solidFill>
                <a:latin typeface="Times New Roman"/>
                <a:ea typeface="Times New Roman"/>
                <a:cs typeface="Times New Roman"/>
                <a:sym typeface="Times New Roman"/>
              </a:rPr>
              <a:t>It only takes a few minutes - </a:t>
            </a:r>
            <a:endParaRPr sz="2800" b="1" dirty="0">
              <a:solidFill>
                <a:srgbClr val="434343"/>
              </a:solidFill>
              <a:latin typeface="Times New Roman"/>
              <a:ea typeface="Times New Roman"/>
              <a:cs typeface="Times New Roman"/>
              <a:sym typeface="Times New Roman"/>
            </a:endParaRPr>
          </a:p>
          <a:p>
            <a:pPr marL="457200" lvl="0" indent="0" algn="just" rtl="0">
              <a:lnSpc>
                <a:spcPct val="115000"/>
              </a:lnSpc>
              <a:spcBef>
                <a:spcPts val="400"/>
              </a:spcBef>
              <a:spcAft>
                <a:spcPts val="0"/>
              </a:spcAft>
              <a:buNone/>
            </a:pPr>
            <a:endParaRPr sz="1200" b="1" dirty="0">
              <a:solidFill>
                <a:srgbClr val="434343"/>
              </a:solidFill>
              <a:latin typeface="Times New Roman"/>
              <a:ea typeface="Times New Roman"/>
              <a:cs typeface="Times New Roman"/>
              <a:sym typeface="Times New Roman"/>
            </a:endParaRPr>
          </a:p>
          <a:p>
            <a:pPr marL="1371600" lvl="0" indent="-361950" algn="just" rtl="0">
              <a:lnSpc>
                <a:spcPct val="115000"/>
              </a:lnSpc>
              <a:spcBef>
                <a:spcPts val="400"/>
              </a:spcBef>
              <a:spcAft>
                <a:spcPts val="0"/>
              </a:spcAft>
              <a:buClr>
                <a:srgbClr val="434343"/>
              </a:buClr>
              <a:buSzPts val="2100"/>
              <a:buFont typeface="Times New Roman"/>
              <a:buChar char="●"/>
            </a:pPr>
            <a:r>
              <a:rPr lang="en-US" sz="2100" b="1" dirty="0">
                <a:solidFill>
                  <a:srgbClr val="434343"/>
                </a:solidFill>
                <a:latin typeface="Times New Roman"/>
                <a:ea typeface="Times New Roman"/>
                <a:cs typeface="Times New Roman"/>
                <a:sym typeface="Times New Roman"/>
              </a:rPr>
              <a:t>Attend parent-teacher conferences</a:t>
            </a:r>
            <a:endParaRPr sz="2100" b="1" dirty="0">
              <a:solidFill>
                <a:srgbClr val="434343"/>
              </a:solidFill>
              <a:latin typeface="Times New Roman"/>
              <a:ea typeface="Times New Roman"/>
              <a:cs typeface="Times New Roman"/>
              <a:sym typeface="Times New Roman"/>
            </a:endParaRPr>
          </a:p>
          <a:p>
            <a:pPr marL="2743200" lvl="0" indent="0" algn="just" rtl="0">
              <a:lnSpc>
                <a:spcPct val="115000"/>
              </a:lnSpc>
              <a:spcBef>
                <a:spcPts val="400"/>
              </a:spcBef>
              <a:spcAft>
                <a:spcPts val="0"/>
              </a:spcAft>
              <a:buNone/>
            </a:pPr>
            <a:endParaRPr sz="400" b="1" dirty="0">
              <a:solidFill>
                <a:srgbClr val="434343"/>
              </a:solidFill>
              <a:latin typeface="Times New Roman"/>
              <a:ea typeface="Times New Roman"/>
              <a:cs typeface="Times New Roman"/>
              <a:sym typeface="Times New Roman"/>
            </a:endParaRPr>
          </a:p>
          <a:p>
            <a:pPr marL="1371600" lvl="0" indent="-361950" algn="just" rtl="0">
              <a:lnSpc>
                <a:spcPct val="115000"/>
              </a:lnSpc>
              <a:spcBef>
                <a:spcPts val="400"/>
              </a:spcBef>
              <a:spcAft>
                <a:spcPts val="0"/>
              </a:spcAft>
              <a:buClr>
                <a:srgbClr val="434343"/>
              </a:buClr>
              <a:buSzPts val="2100"/>
              <a:buFont typeface="Times New Roman"/>
              <a:buChar char="●"/>
            </a:pPr>
            <a:r>
              <a:rPr lang="en-US" sz="2100" b="1" dirty="0">
                <a:solidFill>
                  <a:srgbClr val="434343"/>
                </a:solidFill>
                <a:latin typeface="Times New Roman"/>
                <a:ea typeface="Times New Roman"/>
                <a:cs typeface="Times New Roman"/>
                <a:sym typeface="Times New Roman"/>
              </a:rPr>
              <a:t>Attend Meet the Teacher Night/Open House</a:t>
            </a:r>
            <a:endParaRPr sz="2100" b="1" dirty="0">
              <a:solidFill>
                <a:srgbClr val="434343"/>
              </a:solidFill>
              <a:latin typeface="Times New Roman"/>
              <a:ea typeface="Times New Roman"/>
              <a:cs typeface="Times New Roman"/>
              <a:sym typeface="Times New Roman"/>
            </a:endParaRPr>
          </a:p>
          <a:p>
            <a:pPr marL="2743200" lvl="0" indent="0" algn="just" rtl="0">
              <a:lnSpc>
                <a:spcPct val="115000"/>
              </a:lnSpc>
              <a:spcBef>
                <a:spcPts val="400"/>
              </a:spcBef>
              <a:spcAft>
                <a:spcPts val="0"/>
              </a:spcAft>
              <a:buNone/>
            </a:pPr>
            <a:endParaRPr sz="400" b="1" dirty="0">
              <a:solidFill>
                <a:srgbClr val="434343"/>
              </a:solidFill>
              <a:latin typeface="Times New Roman"/>
              <a:ea typeface="Times New Roman"/>
              <a:cs typeface="Times New Roman"/>
              <a:sym typeface="Times New Roman"/>
            </a:endParaRPr>
          </a:p>
          <a:p>
            <a:pPr marL="1371600" lvl="0" indent="-361950" algn="just" rtl="0">
              <a:lnSpc>
                <a:spcPct val="115000"/>
              </a:lnSpc>
              <a:spcBef>
                <a:spcPts val="400"/>
              </a:spcBef>
              <a:spcAft>
                <a:spcPts val="0"/>
              </a:spcAft>
              <a:buClr>
                <a:srgbClr val="434343"/>
              </a:buClr>
              <a:buSzPts val="2100"/>
              <a:buFont typeface="Times New Roman"/>
              <a:buChar char="●"/>
            </a:pPr>
            <a:r>
              <a:rPr lang="en-US" sz="2100" b="1" dirty="0">
                <a:solidFill>
                  <a:srgbClr val="434343"/>
                </a:solidFill>
                <a:latin typeface="Times New Roman"/>
                <a:ea typeface="Times New Roman"/>
                <a:cs typeface="Times New Roman"/>
                <a:sym typeface="Times New Roman"/>
              </a:rPr>
              <a:t>Attend/help out with Literacy, Math, or Science family nights</a:t>
            </a:r>
            <a:endParaRPr sz="2100" b="1" dirty="0">
              <a:solidFill>
                <a:srgbClr val="434343"/>
              </a:solidFill>
              <a:latin typeface="Times New Roman"/>
              <a:ea typeface="Times New Roman"/>
              <a:cs typeface="Times New Roman"/>
              <a:sym typeface="Times New Roman"/>
            </a:endParaRPr>
          </a:p>
          <a:p>
            <a:pPr marL="2743200" lvl="0" indent="0" algn="just" rtl="0">
              <a:lnSpc>
                <a:spcPct val="115000"/>
              </a:lnSpc>
              <a:spcBef>
                <a:spcPts val="400"/>
              </a:spcBef>
              <a:spcAft>
                <a:spcPts val="0"/>
              </a:spcAft>
              <a:buNone/>
            </a:pPr>
            <a:endParaRPr sz="400" b="1" dirty="0">
              <a:solidFill>
                <a:srgbClr val="434343"/>
              </a:solidFill>
              <a:latin typeface="Times New Roman"/>
              <a:ea typeface="Times New Roman"/>
              <a:cs typeface="Times New Roman"/>
              <a:sym typeface="Times New Roman"/>
            </a:endParaRPr>
          </a:p>
          <a:p>
            <a:pPr marL="1371600" lvl="0" indent="-361950" algn="just" rtl="0">
              <a:lnSpc>
                <a:spcPct val="115000"/>
              </a:lnSpc>
              <a:spcBef>
                <a:spcPts val="400"/>
              </a:spcBef>
              <a:spcAft>
                <a:spcPts val="0"/>
              </a:spcAft>
              <a:buClr>
                <a:srgbClr val="434343"/>
              </a:buClr>
              <a:buSzPts val="2100"/>
              <a:buFont typeface="Times New Roman"/>
              <a:buChar char="●"/>
            </a:pPr>
            <a:r>
              <a:rPr lang="en-US" sz="2100" b="1" dirty="0" smtClean="0">
                <a:solidFill>
                  <a:srgbClr val="434343"/>
                </a:solidFill>
                <a:latin typeface="Times New Roman"/>
                <a:ea typeface="Times New Roman"/>
                <a:cs typeface="Times New Roman"/>
                <a:sym typeface="Times New Roman"/>
              </a:rPr>
              <a:t>Chaperone a school event/Volunteer at your child’s school</a:t>
            </a:r>
            <a:endParaRPr sz="2100" b="1" dirty="0">
              <a:solidFill>
                <a:srgbClr val="434343"/>
              </a:solidFill>
              <a:latin typeface="Times New Roman"/>
              <a:ea typeface="Times New Roman"/>
              <a:cs typeface="Times New Roman"/>
              <a:sym typeface="Times New Roman"/>
            </a:endParaRPr>
          </a:p>
          <a:p>
            <a:pPr marL="2743200" lvl="0" indent="0" algn="just" rtl="0">
              <a:lnSpc>
                <a:spcPct val="115000"/>
              </a:lnSpc>
              <a:spcBef>
                <a:spcPts val="400"/>
              </a:spcBef>
              <a:spcAft>
                <a:spcPts val="0"/>
              </a:spcAft>
              <a:buNone/>
            </a:pPr>
            <a:endParaRPr sz="400" b="1" dirty="0">
              <a:solidFill>
                <a:srgbClr val="434343"/>
              </a:solidFill>
              <a:latin typeface="Times New Roman"/>
              <a:ea typeface="Times New Roman"/>
              <a:cs typeface="Times New Roman"/>
              <a:sym typeface="Times New Roman"/>
            </a:endParaRPr>
          </a:p>
          <a:p>
            <a:pPr marL="1371600" lvl="0" indent="-361950" algn="just" rtl="0">
              <a:lnSpc>
                <a:spcPct val="115000"/>
              </a:lnSpc>
              <a:spcBef>
                <a:spcPts val="400"/>
              </a:spcBef>
              <a:spcAft>
                <a:spcPts val="0"/>
              </a:spcAft>
              <a:buClr>
                <a:srgbClr val="434343"/>
              </a:buClr>
              <a:buSzPts val="2100"/>
              <a:buFont typeface="Times New Roman"/>
              <a:buChar char="●"/>
            </a:pPr>
            <a:r>
              <a:rPr lang="en-US" sz="2100" b="1" dirty="0">
                <a:solidFill>
                  <a:srgbClr val="434343"/>
                </a:solidFill>
                <a:latin typeface="Times New Roman"/>
                <a:ea typeface="Times New Roman"/>
                <a:cs typeface="Times New Roman"/>
                <a:sym typeface="Times New Roman"/>
              </a:rPr>
              <a:t>Check your student’s folder</a:t>
            </a:r>
            <a:endParaRPr sz="2100" b="1" dirty="0">
              <a:solidFill>
                <a:srgbClr val="434343"/>
              </a:solidFill>
              <a:latin typeface="Times New Roman"/>
              <a:ea typeface="Times New Roman"/>
              <a:cs typeface="Times New Roman"/>
              <a:sym typeface="Times New Roman"/>
            </a:endParaRPr>
          </a:p>
          <a:p>
            <a:pPr marL="2743200" lvl="0" indent="0" algn="just" rtl="0">
              <a:lnSpc>
                <a:spcPct val="115000"/>
              </a:lnSpc>
              <a:spcBef>
                <a:spcPts val="400"/>
              </a:spcBef>
              <a:spcAft>
                <a:spcPts val="0"/>
              </a:spcAft>
              <a:buNone/>
            </a:pPr>
            <a:endParaRPr sz="400" b="1" dirty="0">
              <a:solidFill>
                <a:srgbClr val="434343"/>
              </a:solidFill>
              <a:latin typeface="Times New Roman"/>
              <a:ea typeface="Times New Roman"/>
              <a:cs typeface="Times New Roman"/>
              <a:sym typeface="Times New Roman"/>
            </a:endParaRPr>
          </a:p>
          <a:p>
            <a:pPr marL="1371600" lvl="0" indent="-361950" algn="just" rtl="0">
              <a:lnSpc>
                <a:spcPct val="115000"/>
              </a:lnSpc>
              <a:spcBef>
                <a:spcPts val="400"/>
              </a:spcBef>
              <a:spcAft>
                <a:spcPts val="0"/>
              </a:spcAft>
              <a:buClr>
                <a:srgbClr val="434343"/>
              </a:buClr>
              <a:buSzPts val="2100"/>
              <a:buFont typeface="Times New Roman"/>
              <a:buChar char="●"/>
            </a:pPr>
            <a:r>
              <a:rPr lang="en-US" sz="2100" b="1" dirty="0">
                <a:solidFill>
                  <a:srgbClr val="434343"/>
                </a:solidFill>
                <a:latin typeface="Times New Roman"/>
                <a:ea typeface="Times New Roman"/>
                <a:cs typeface="Times New Roman"/>
                <a:sym typeface="Times New Roman"/>
              </a:rPr>
              <a:t>Access the Parent Portal (stay informed on your child’s grades and attendance</a:t>
            </a:r>
            <a:r>
              <a:rPr lang="en-US" sz="2100" b="1" dirty="0" smtClean="0">
                <a:solidFill>
                  <a:srgbClr val="434343"/>
                </a:solidFill>
                <a:latin typeface="Times New Roman"/>
                <a:ea typeface="Times New Roman"/>
                <a:cs typeface="Times New Roman"/>
                <a:sym typeface="Times New Roman"/>
              </a:rPr>
              <a:t>).</a:t>
            </a:r>
          </a:p>
          <a:p>
            <a:pPr marL="1371600" lvl="0" indent="-361950" algn="just" rtl="0">
              <a:lnSpc>
                <a:spcPct val="115000"/>
              </a:lnSpc>
              <a:spcBef>
                <a:spcPts val="400"/>
              </a:spcBef>
              <a:spcAft>
                <a:spcPts val="0"/>
              </a:spcAft>
              <a:buClr>
                <a:srgbClr val="434343"/>
              </a:buClr>
              <a:buSzPts val="2100"/>
              <a:buFont typeface="Times New Roman"/>
              <a:buChar char="●"/>
            </a:pPr>
            <a:r>
              <a:rPr lang="en-US" sz="2100" b="1" dirty="0" smtClean="0">
                <a:solidFill>
                  <a:srgbClr val="434343"/>
                </a:solidFill>
                <a:latin typeface="Times New Roman"/>
                <a:ea typeface="Times New Roman"/>
                <a:cs typeface="Times New Roman"/>
                <a:sym typeface="Times New Roman"/>
              </a:rPr>
              <a:t>Download the Class Dojo </a:t>
            </a:r>
            <a:endParaRPr sz="2100" b="1" dirty="0">
              <a:solidFill>
                <a:srgbClr val="434343"/>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8"/>
          <p:cNvSpPr txBox="1">
            <a:spLocks noGrp="1"/>
          </p:cNvSpPr>
          <p:nvPr>
            <p:ph type="ctrTitle"/>
          </p:nvPr>
        </p:nvSpPr>
        <p:spPr>
          <a:xfrm>
            <a:off x="295245" y="535800"/>
            <a:ext cx="11845500" cy="12375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1100"/>
              <a:buFont typeface="Arial"/>
              <a:buNone/>
            </a:pPr>
            <a:endParaRPr sz="3700" b="1" dirty="0">
              <a:solidFill>
                <a:srgbClr val="600000"/>
              </a:solidFill>
            </a:endParaRPr>
          </a:p>
          <a:p>
            <a:pPr marL="0" lvl="0" indent="0" algn="ctr" rtl="0">
              <a:lnSpc>
                <a:spcPct val="90000"/>
              </a:lnSpc>
              <a:spcBef>
                <a:spcPts val="0"/>
              </a:spcBef>
              <a:spcAft>
                <a:spcPts val="0"/>
              </a:spcAft>
              <a:buClr>
                <a:schemeClr val="dk1"/>
              </a:buClr>
              <a:buSzPts val="1100"/>
              <a:buFont typeface="Arial"/>
              <a:buNone/>
            </a:pPr>
            <a:endParaRPr sz="3700" b="1" dirty="0">
              <a:solidFill>
                <a:srgbClr val="600000"/>
              </a:solidFill>
            </a:endParaRPr>
          </a:p>
          <a:p>
            <a:pPr marL="0" lvl="0" indent="0" algn="ctr" rtl="0">
              <a:lnSpc>
                <a:spcPct val="90000"/>
              </a:lnSpc>
              <a:spcBef>
                <a:spcPts val="0"/>
              </a:spcBef>
              <a:spcAft>
                <a:spcPts val="0"/>
              </a:spcAft>
              <a:buClr>
                <a:schemeClr val="dk1"/>
              </a:buClr>
              <a:buSzPts val="1100"/>
              <a:buFont typeface="Arial"/>
              <a:buNone/>
            </a:pPr>
            <a:endParaRPr sz="3700" b="1" dirty="0">
              <a:solidFill>
                <a:srgbClr val="600000"/>
              </a:solidFill>
            </a:endParaRPr>
          </a:p>
          <a:p>
            <a:pPr lvl="0">
              <a:buSzPts val="1100"/>
            </a:pPr>
            <a:r>
              <a:rPr lang="es-ES" sz="3700" b="1" dirty="0" smtClean="0">
                <a:solidFill>
                  <a:srgbClr val="600000"/>
                </a:solidFill>
              </a:rPr>
              <a:t/>
            </a:r>
            <a:br>
              <a:rPr lang="es-ES" sz="3700" b="1" dirty="0" smtClean="0">
                <a:solidFill>
                  <a:srgbClr val="600000"/>
                </a:solidFill>
              </a:rPr>
            </a:br>
            <a:r>
              <a:rPr lang="es-ES" sz="3700" b="1" dirty="0" smtClean="0">
                <a:solidFill>
                  <a:srgbClr val="600000"/>
                </a:solidFill>
              </a:rPr>
              <a:t>¿</a:t>
            </a:r>
            <a:r>
              <a:rPr lang="es-ES" sz="3700" b="1" dirty="0">
                <a:solidFill>
                  <a:srgbClr val="600000"/>
                </a:solidFill>
              </a:rPr>
              <a:t>CÓMO PUEDEN PARTICIPAR LOS PADRES?EN LA EDUCACIÓN DE UN NIÑO?</a:t>
            </a:r>
            <a:endParaRPr sz="3700" b="1" dirty="0">
              <a:solidFill>
                <a:srgbClr val="600000"/>
              </a:solidFill>
            </a:endParaRPr>
          </a:p>
          <a:p>
            <a:pPr marL="0" lvl="0" indent="0" algn="ctr" rtl="0">
              <a:lnSpc>
                <a:spcPct val="90000"/>
              </a:lnSpc>
              <a:spcBef>
                <a:spcPts val="0"/>
              </a:spcBef>
              <a:spcAft>
                <a:spcPts val="0"/>
              </a:spcAft>
              <a:buClr>
                <a:schemeClr val="dk1"/>
              </a:buClr>
              <a:buSzPts val="1100"/>
              <a:buFont typeface="Arial"/>
              <a:buNone/>
            </a:pPr>
            <a:endParaRPr sz="3700" b="1" dirty="0">
              <a:solidFill>
                <a:srgbClr val="600000"/>
              </a:solidFill>
            </a:endParaRPr>
          </a:p>
        </p:txBody>
      </p:sp>
      <p:sp>
        <p:nvSpPr>
          <p:cNvPr id="241" name="Google Shape;241;p28"/>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19</a:t>
            </a:fld>
            <a:endParaRPr/>
          </a:p>
        </p:txBody>
      </p:sp>
      <p:sp>
        <p:nvSpPr>
          <p:cNvPr id="242" name="Google Shape;242;p28"/>
          <p:cNvSpPr txBox="1"/>
          <p:nvPr/>
        </p:nvSpPr>
        <p:spPr>
          <a:xfrm>
            <a:off x="1607400" y="1932775"/>
            <a:ext cx="8977200" cy="554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endParaRPr sz="2400" b="1" i="1">
              <a:latin typeface="Calibri"/>
              <a:ea typeface="Calibri"/>
              <a:cs typeface="Calibri"/>
              <a:sym typeface="Calibri"/>
            </a:endParaRPr>
          </a:p>
        </p:txBody>
      </p:sp>
      <p:sp>
        <p:nvSpPr>
          <p:cNvPr id="243" name="Google Shape;243;p28"/>
          <p:cNvSpPr txBox="1"/>
          <p:nvPr/>
        </p:nvSpPr>
        <p:spPr>
          <a:xfrm>
            <a:off x="685845" y="1228814"/>
            <a:ext cx="10723200" cy="4989284"/>
          </a:xfrm>
          <a:prstGeom prst="rect">
            <a:avLst/>
          </a:prstGeom>
          <a:noFill/>
          <a:ln>
            <a:noFill/>
          </a:ln>
        </p:spPr>
        <p:txBody>
          <a:bodyPr spcFirstLastPara="1" wrap="square" lIns="91425" tIns="91425" rIns="91425" bIns="91425" anchor="t" anchorCtr="0">
            <a:spAutoFit/>
          </a:bodyPr>
          <a:lstStyle/>
          <a:p>
            <a:pPr marL="457200" lvl="0" indent="-406400" algn="l" rtl="0">
              <a:lnSpc>
                <a:spcPct val="115000"/>
              </a:lnSpc>
              <a:spcBef>
                <a:spcPts val="500"/>
              </a:spcBef>
              <a:spcAft>
                <a:spcPts val="0"/>
              </a:spcAft>
              <a:buClr>
                <a:srgbClr val="434343"/>
              </a:buClr>
              <a:buSzPts val="2800"/>
              <a:buFont typeface="Times New Roman"/>
              <a:buChar char="❖"/>
            </a:pPr>
            <a:r>
              <a:rPr lang="en-US" sz="2800" b="1" dirty="0">
                <a:solidFill>
                  <a:srgbClr val="434343"/>
                </a:solidFill>
                <a:latin typeface="Times New Roman"/>
                <a:ea typeface="Times New Roman"/>
                <a:cs typeface="Times New Roman"/>
                <a:sym typeface="Times New Roman"/>
              </a:rPr>
              <a:t>Le </a:t>
            </a:r>
            <a:r>
              <a:rPr lang="en-US" sz="2800" b="1" dirty="0" err="1">
                <a:solidFill>
                  <a:srgbClr val="434343"/>
                </a:solidFill>
                <a:latin typeface="Times New Roman"/>
                <a:ea typeface="Times New Roman"/>
                <a:cs typeface="Times New Roman"/>
                <a:sym typeface="Times New Roman"/>
              </a:rPr>
              <a:t>tomará</a:t>
            </a:r>
            <a:r>
              <a:rPr lang="en-US" sz="2800" b="1" dirty="0">
                <a:solidFill>
                  <a:srgbClr val="434343"/>
                </a:solidFill>
                <a:latin typeface="Times New Roman"/>
                <a:ea typeface="Times New Roman"/>
                <a:cs typeface="Times New Roman"/>
                <a:sym typeface="Times New Roman"/>
              </a:rPr>
              <a:t> </a:t>
            </a:r>
            <a:r>
              <a:rPr lang="en-US" sz="2800" b="1" dirty="0" err="1">
                <a:solidFill>
                  <a:srgbClr val="434343"/>
                </a:solidFill>
                <a:latin typeface="Times New Roman"/>
                <a:ea typeface="Times New Roman"/>
                <a:cs typeface="Times New Roman"/>
                <a:sym typeface="Times New Roman"/>
              </a:rPr>
              <a:t>sólo</a:t>
            </a:r>
            <a:r>
              <a:rPr lang="en-US" sz="2800" b="1" dirty="0">
                <a:solidFill>
                  <a:srgbClr val="434343"/>
                </a:solidFill>
                <a:latin typeface="Times New Roman"/>
                <a:ea typeface="Times New Roman"/>
                <a:cs typeface="Times New Roman"/>
                <a:sym typeface="Times New Roman"/>
              </a:rPr>
              <a:t> </a:t>
            </a:r>
            <a:r>
              <a:rPr lang="en-US" sz="2800" b="1" dirty="0" err="1">
                <a:solidFill>
                  <a:srgbClr val="434343"/>
                </a:solidFill>
                <a:latin typeface="Times New Roman"/>
                <a:ea typeface="Times New Roman"/>
                <a:cs typeface="Times New Roman"/>
                <a:sym typeface="Times New Roman"/>
              </a:rPr>
              <a:t>unos</a:t>
            </a:r>
            <a:r>
              <a:rPr lang="en-US" sz="2800" b="1" dirty="0">
                <a:solidFill>
                  <a:srgbClr val="434343"/>
                </a:solidFill>
                <a:latin typeface="Times New Roman"/>
                <a:ea typeface="Times New Roman"/>
                <a:cs typeface="Times New Roman"/>
                <a:sym typeface="Times New Roman"/>
              </a:rPr>
              <a:t> </a:t>
            </a:r>
            <a:r>
              <a:rPr lang="en-US" sz="2800" b="1" dirty="0" err="1">
                <a:solidFill>
                  <a:srgbClr val="434343"/>
                </a:solidFill>
                <a:latin typeface="Times New Roman"/>
                <a:ea typeface="Times New Roman"/>
                <a:cs typeface="Times New Roman"/>
                <a:sym typeface="Times New Roman"/>
              </a:rPr>
              <a:t>pocos</a:t>
            </a:r>
            <a:r>
              <a:rPr lang="en-US" sz="2800" b="1" dirty="0">
                <a:solidFill>
                  <a:srgbClr val="434343"/>
                </a:solidFill>
                <a:latin typeface="Times New Roman"/>
                <a:ea typeface="Times New Roman"/>
                <a:cs typeface="Times New Roman"/>
                <a:sym typeface="Times New Roman"/>
              </a:rPr>
              <a:t> minutos:</a:t>
            </a:r>
            <a:endParaRPr sz="2800" dirty="0">
              <a:solidFill>
                <a:srgbClr val="434343"/>
              </a:solidFill>
              <a:latin typeface="Times New Roman"/>
              <a:ea typeface="Times New Roman"/>
              <a:cs typeface="Times New Roman"/>
              <a:sym typeface="Times New Roman"/>
            </a:endParaRPr>
          </a:p>
          <a:p>
            <a:pPr marL="1828800" lvl="0" indent="0" algn="l" rtl="0">
              <a:lnSpc>
                <a:spcPct val="115000"/>
              </a:lnSpc>
              <a:spcBef>
                <a:spcPts val="600"/>
              </a:spcBef>
              <a:spcAft>
                <a:spcPts val="0"/>
              </a:spcAft>
              <a:buNone/>
            </a:pPr>
            <a:endParaRPr sz="600" b="1" dirty="0">
              <a:solidFill>
                <a:srgbClr val="434343"/>
              </a:solidFill>
              <a:latin typeface="Times New Roman"/>
              <a:ea typeface="Times New Roman"/>
              <a:cs typeface="Times New Roman"/>
              <a:sym typeface="Times New Roman"/>
            </a:endParaRPr>
          </a:p>
          <a:p>
            <a:pPr marL="914400" lvl="0" indent="-361950" algn="l" rtl="0">
              <a:lnSpc>
                <a:spcPct val="115000"/>
              </a:lnSpc>
              <a:spcBef>
                <a:spcPts val="600"/>
              </a:spcBef>
              <a:spcAft>
                <a:spcPts val="0"/>
              </a:spcAft>
              <a:buClr>
                <a:srgbClr val="434343"/>
              </a:buClr>
              <a:buSzPts val="2100"/>
              <a:buFont typeface="Times New Roman"/>
              <a:buChar char="●"/>
            </a:pPr>
            <a:r>
              <a:rPr lang="en-US" sz="2100" b="1" dirty="0" err="1">
                <a:solidFill>
                  <a:srgbClr val="434343"/>
                </a:solidFill>
                <a:latin typeface="Times New Roman"/>
                <a:ea typeface="Times New Roman"/>
                <a:cs typeface="Times New Roman"/>
                <a:sym typeface="Times New Roman"/>
              </a:rPr>
              <a:t>Asista</a:t>
            </a:r>
            <a:r>
              <a:rPr lang="en-US" sz="2100" b="1" dirty="0">
                <a:solidFill>
                  <a:srgbClr val="434343"/>
                </a:solidFill>
                <a:latin typeface="Times New Roman"/>
                <a:ea typeface="Times New Roman"/>
                <a:cs typeface="Times New Roman"/>
                <a:sym typeface="Times New Roman"/>
              </a:rPr>
              <a:t> a las conferencias de padres-</a:t>
            </a:r>
            <a:r>
              <a:rPr lang="en-US" sz="2100" b="1" dirty="0" err="1">
                <a:solidFill>
                  <a:srgbClr val="434343"/>
                </a:solidFill>
                <a:latin typeface="Times New Roman"/>
                <a:ea typeface="Times New Roman"/>
                <a:cs typeface="Times New Roman"/>
                <a:sym typeface="Times New Roman"/>
              </a:rPr>
              <a:t>docentes</a:t>
            </a:r>
            <a:endParaRPr sz="2100" b="1" dirty="0">
              <a:solidFill>
                <a:srgbClr val="434343"/>
              </a:solidFill>
              <a:latin typeface="Times New Roman"/>
              <a:ea typeface="Times New Roman"/>
              <a:cs typeface="Times New Roman"/>
              <a:sym typeface="Times New Roman"/>
            </a:endParaRPr>
          </a:p>
          <a:p>
            <a:pPr marL="1828800" lvl="0" indent="0" algn="l" rtl="0">
              <a:lnSpc>
                <a:spcPct val="115000"/>
              </a:lnSpc>
              <a:spcBef>
                <a:spcPts val="600"/>
              </a:spcBef>
              <a:spcAft>
                <a:spcPts val="0"/>
              </a:spcAft>
              <a:buNone/>
            </a:pPr>
            <a:endParaRPr sz="100" b="1" dirty="0">
              <a:solidFill>
                <a:srgbClr val="434343"/>
              </a:solidFill>
              <a:latin typeface="Times New Roman"/>
              <a:ea typeface="Times New Roman"/>
              <a:cs typeface="Times New Roman"/>
              <a:sym typeface="Times New Roman"/>
            </a:endParaRPr>
          </a:p>
          <a:p>
            <a:pPr marL="914400" lvl="0" indent="-361950" algn="l" rtl="0">
              <a:lnSpc>
                <a:spcPct val="115000"/>
              </a:lnSpc>
              <a:spcBef>
                <a:spcPts val="600"/>
              </a:spcBef>
              <a:spcAft>
                <a:spcPts val="0"/>
              </a:spcAft>
              <a:buClr>
                <a:srgbClr val="434343"/>
              </a:buClr>
              <a:buSzPts val="2100"/>
              <a:buFont typeface="Times New Roman"/>
              <a:buChar char="●"/>
            </a:pPr>
            <a:r>
              <a:rPr lang="en-US" sz="2100" b="1" dirty="0" err="1">
                <a:solidFill>
                  <a:srgbClr val="434343"/>
                </a:solidFill>
                <a:latin typeface="Times New Roman"/>
                <a:ea typeface="Times New Roman"/>
                <a:cs typeface="Times New Roman"/>
                <a:sym typeface="Times New Roman"/>
              </a:rPr>
              <a:t>Asista</a:t>
            </a:r>
            <a:r>
              <a:rPr lang="en-US" sz="2100" b="1" dirty="0">
                <a:solidFill>
                  <a:srgbClr val="434343"/>
                </a:solidFill>
                <a:latin typeface="Times New Roman"/>
                <a:ea typeface="Times New Roman"/>
                <a:cs typeface="Times New Roman"/>
                <a:sym typeface="Times New Roman"/>
              </a:rPr>
              <a:t> a la </a:t>
            </a:r>
            <a:r>
              <a:rPr lang="en-US" sz="2100" b="1" dirty="0" err="1">
                <a:solidFill>
                  <a:srgbClr val="434343"/>
                </a:solidFill>
                <a:latin typeface="Times New Roman"/>
                <a:ea typeface="Times New Roman"/>
                <a:cs typeface="Times New Roman"/>
                <a:sym typeface="Times New Roman"/>
              </a:rPr>
              <a:t>noche</a:t>
            </a:r>
            <a:r>
              <a:rPr lang="en-US" sz="2100" b="1" dirty="0">
                <a:solidFill>
                  <a:srgbClr val="434343"/>
                </a:solidFill>
                <a:latin typeface="Times New Roman"/>
                <a:ea typeface="Times New Roman"/>
                <a:cs typeface="Times New Roman"/>
                <a:sym typeface="Times New Roman"/>
              </a:rPr>
              <a:t> de </a:t>
            </a:r>
            <a:r>
              <a:rPr lang="en-US" sz="2100" b="1" dirty="0" err="1">
                <a:solidFill>
                  <a:srgbClr val="434343"/>
                </a:solidFill>
                <a:latin typeface="Times New Roman"/>
                <a:ea typeface="Times New Roman"/>
                <a:cs typeface="Times New Roman"/>
                <a:sym typeface="Times New Roman"/>
              </a:rPr>
              <a:t>conocer</a:t>
            </a:r>
            <a:r>
              <a:rPr lang="en-US" sz="2100" b="1" dirty="0">
                <a:solidFill>
                  <a:srgbClr val="434343"/>
                </a:solidFill>
                <a:latin typeface="Times New Roman"/>
                <a:ea typeface="Times New Roman"/>
                <a:cs typeface="Times New Roman"/>
                <a:sym typeface="Times New Roman"/>
              </a:rPr>
              <a:t> al maestro(a)</a:t>
            </a:r>
            <a:endParaRPr sz="2100" b="1" dirty="0">
              <a:solidFill>
                <a:srgbClr val="434343"/>
              </a:solidFill>
              <a:latin typeface="Times New Roman"/>
              <a:ea typeface="Times New Roman"/>
              <a:cs typeface="Times New Roman"/>
              <a:sym typeface="Times New Roman"/>
            </a:endParaRPr>
          </a:p>
          <a:p>
            <a:pPr marL="1828800" lvl="0" indent="0" algn="l" rtl="0">
              <a:lnSpc>
                <a:spcPct val="115000"/>
              </a:lnSpc>
              <a:spcBef>
                <a:spcPts val="600"/>
              </a:spcBef>
              <a:spcAft>
                <a:spcPts val="0"/>
              </a:spcAft>
              <a:buNone/>
            </a:pPr>
            <a:endParaRPr sz="100" b="1" dirty="0">
              <a:solidFill>
                <a:srgbClr val="434343"/>
              </a:solidFill>
              <a:latin typeface="Times New Roman"/>
              <a:ea typeface="Times New Roman"/>
              <a:cs typeface="Times New Roman"/>
              <a:sym typeface="Times New Roman"/>
            </a:endParaRPr>
          </a:p>
          <a:p>
            <a:pPr marL="914400" lvl="0" indent="-361950" algn="l" rtl="0">
              <a:lnSpc>
                <a:spcPct val="115000"/>
              </a:lnSpc>
              <a:spcBef>
                <a:spcPts val="600"/>
              </a:spcBef>
              <a:spcAft>
                <a:spcPts val="0"/>
              </a:spcAft>
              <a:buClr>
                <a:srgbClr val="434343"/>
              </a:buClr>
              <a:buSzPts val="2100"/>
              <a:buFont typeface="Times New Roman"/>
              <a:buChar char="●"/>
            </a:pPr>
            <a:r>
              <a:rPr lang="en-US" sz="2100" b="1" dirty="0" err="1">
                <a:solidFill>
                  <a:srgbClr val="434343"/>
                </a:solidFill>
                <a:latin typeface="Times New Roman"/>
                <a:ea typeface="Times New Roman"/>
                <a:cs typeface="Times New Roman"/>
                <a:sym typeface="Times New Roman"/>
              </a:rPr>
              <a:t>Asista</a:t>
            </a:r>
            <a:r>
              <a:rPr lang="en-US" sz="2100" b="1" dirty="0">
                <a:solidFill>
                  <a:srgbClr val="434343"/>
                </a:solidFill>
                <a:latin typeface="Times New Roman"/>
                <a:ea typeface="Times New Roman"/>
                <a:cs typeface="Times New Roman"/>
                <a:sym typeface="Times New Roman"/>
              </a:rPr>
              <a:t> a las </a:t>
            </a:r>
            <a:r>
              <a:rPr lang="en-US" sz="2100" b="1" dirty="0" err="1">
                <a:solidFill>
                  <a:srgbClr val="434343"/>
                </a:solidFill>
                <a:latin typeface="Times New Roman"/>
                <a:ea typeface="Times New Roman"/>
                <a:cs typeface="Times New Roman"/>
                <a:sym typeface="Times New Roman"/>
              </a:rPr>
              <a:t>noches</a:t>
            </a:r>
            <a:r>
              <a:rPr lang="en-US" sz="2100" b="1" dirty="0">
                <a:solidFill>
                  <a:srgbClr val="434343"/>
                </a:solidFill>
                <a:latin typeface="Times New Roman"/>
                <a:ea typeface="Times New Roman"/>
                <a:cs typeface="Times New Roman"/>
                <a:sym typeface="Times New Roman"/>
              </a:rPr>
              <a:t> en familia para </a:t>
            </a:r>
            <a:r>
              <a:rPr lang="en-US" sz="2100" b="1" dirty="0" err="1">
                <a:solidFill>
                  <a:srgbClr val="434343"/>
                </a:solidFill>
                <a:latin typeface="Times New Roman"/>
                <a:ea typeface="Times New Roman"/>
                <a:cs typeface="Times New Roman"/>
                <a:sym typeface="Times New Roman"/>
              </a:rPr>
              <a:t>Alfabetización</a:t>
            </a:r>
            <a:r>
              <a:rPr lang="en-US" sz="2100" b="1" dirty="0">
                <a:solidFill>
                  <a:srgbClr val="434343"/>
                </a:solidFill>
                <a:latin typeface="Times New Roman"/>
                <a:ea typeface="Times New Roman"/>
                <a:cs typeface="Times New Roman"/>
                <a:sym typeface="Times New Roman"/>
              </a:rPr>
              <a:t>, </a:t>
            </a:r>
            <a:r>
              <a:rPr lang="en-US" sz="2100" b="1" dirty="0" err="1">
                <a:solidFill>
                  <a:srgbClr val="434343"/>
                </a:solidFill>
                <a:latin typeface="Times New Roman"/>
                <a:ea typeface="Times New Roman"/>
                <a:cs typeface="Times New Roman"/>
                <a:sym typeface="Times New Roman"/>
              </a:rPr>
              <a:t>Matemática</a:t>
            </a:r>
            <a:r>
              <a:rPr lang="en-US" sz="2100" b="1" dirty="0">
                <a:solidFill>
                  <a:srgbClr val="434343"/>
                </a:solidFill>
                <a:latin typeface="Times New Roman"/>
                <a:ea typeface="Times New Roman"/>
                <a:cs typeface="Times New Roman"/>
                <a:sym typeface="Times New Roman"/>
              </a:rPr>
              <a:t> o </a:t>
            </a:r>
            <a:r>
              <a:rPr lang="en-US" sz="2100" b="1" dirty="0" err="1">
                <a:solidFill>
                  <a:srgbClr val="434343"/>
                </a:solidFill>
                <a:latin typeface="Times New Roman"/>
                <a:ea typeface="Times New Roman"/>
                <a:cs typeface="Times New Roman"/>
                <a:sym typeface="Times New Roman"/>
              </a:rPr>
              <a:t>Ciencia</a:t>
            </a:r>
            <a:r>
              <a:rPr lang="en-US" sz="2100" b="1" dirty="0">
                <a:solidFill>
                  <a:srgbClr val="434343"/>
                </a:solidFill>
                <a:latin typeface="Times New Roman"/>
                <a:ea typeface="Times New Roman"/>
                <a:cs typeface="Times New Roman"/>
                <a:sym typeface="Times New Roman"/>
              </a:rPr>
              <a:t> </a:t>
            </a:r>
            <a:endParaRPr sz="2100" b="1" dirty="0">
              <a:solidFill>
                <a:srgbClr val="434343"/>
              </a:solidFill>
              <a:latin typeface="Times New Roman"/>
              <a:ea typeface="Times New Roman"/>
              <a:cs typeface="Times New Roman"/>
              <a:sym typeface="Times New Roman"/>
            </a:endParaRPr>
          </a:p>
          <a:p>
            <a:pPr marL="1828800" lvl="0" indent="0" algn="l" rtl="0">
              <a:lnSpc>
                <a:spcPct val="115000"/>
              </a:lnSpc>
              <a:spcBef>
                <a:spcPts val="600"/>
              </a:spcBef>
              <a:spcAft>
                <a:spcPts val="0"/>
              </a:spcAft>
              <a:buNone/>
            </a:pPr>
            <a:endParaRPr sz="100" b="1" dirty="0">
              <a:solidFill>
                <a:srgbClr val="434343"/>
              </a:solidFill>
              <a:latin typeface="Times New Roman"/>
              <a:ea typeface="Times New Roman"/>
              <a:cs typeface="Times New Roman"/>
              <a:sym typeface="Times New Roman"/>
            </a:endParaRPr>
          </a:p>
          <a:p>
            <a:pPr marL="914400" lvl="0" indent="-361950" algn="l" rtl="0">
              <a:lnSpc>
                <a:spcPct val="115000"/>
              </a:lnSpc>
              <a:spcBef>
                <a:spcPts val="600"/>
              </a:spcBef>
              <a:spcAft>
                <a:spcPts val="0"/>
              </a:spcAft>
              <a:buClr>
                <a:srgbClr val="434343"/>
              </a:buClr>
              <a:buSzPts val="2100"/>
              <a:buFont typeface="Times New Roman"/>
              <a:buChar char="●"/>
            </a:pPr>
            <a:r>
              <a:rPr lang="en-US" sz="2100" b="1" dirty="0" err="1">
                <a:solidFill>
                  <a:srgbClr val="434343"/>
                </a:solidFill>
                <a:latin typeface="Times New Roman"/>
                <a:ea typeface="Times New Roman"/>
                <a:cs typeface="Times New Roman"/>
                <a:sym typeface="Times New Roman"/>
              </a:rPr>
              <a:t>Colabore</a:t>
            </a:r>
            <a:r>
              <a:rPr lang="en-US" sz="2100" b="1" dirty="0">
                <a:solidFill>
                  <a:srgbClr val="434343"/>
                </a:solidFill>
                <a:latin typeface="Times New Roman"/>
                <a:ea typeface="Times New Roman"/>
                <a:cs typeface="Times New Roman"/>
                <a:sym typeface="Times New Roman"/>
              </a:rPr>
              <a:t> en un evento en la </a:t>
            </a:r>
            <a:r>
              <a:rPr lang="en-US" sz="2100" b="1" dirty="0" smtClean="0">
                <a:solidFill>
                  <a:srgbClr val="434343"/>
                </a:solidFill>
                <a:latin typeface="Times New Roman"/>
                <a:ea typeface="Times New Roman"/>
                <a:cs typeface="Times New Roman"/>
                <a:sym typeface="Times New Roman"/>
              </a:rPr>
              <a:t>escuela/Ser un </a:t>
            </a:r>
            <a:r>
              <a:rPr lang="en-US" sz="2100" b="1" dirty="0" err="1" smtClean="0">
                <a:solidFill>
                  <a:srgbClr val="434343"/>
                </a:solidFill>
                <a:latin typeface="Times New Roman"/>
                <a:ea typeface="Times New Roman"/>
                <a:cs typeface="Times New Roman"/>
                <a:sym typeface="Times New Roman"/>
              </a:rPr>
              <a:t>Voluntario</a:t>
            </a:r>
            <a:r>
              <a:rPr lang="en-US" sz="2100" b="1" dirty="0" smtClean="0">
                <a:solidFill>
                  <a:srgbClr val="434343"/>
                </a:solidFill>
                <a:latin typeface="Times New Roman"/>
                <a:ea typeface="Times New Roman"/>
                <a:cs typeface="Times New Roman"/>
                <a:sym typeface="Times New Roman"/>
              </a:rPr>
              <a:t> en la escuela</a:t>
            </a:r>
            <a:endParaRPr sz="2100" b="1" dirty="0">
              <a:solidFill>
                <a:srgbClr val="434343"/>
              </a:solidFill>
              <a:latin typeface="Times New Roman"/>
              <a:ea typeface="Times New Roman"/>
              <a:cs typeface="Times New Roman"/>
              <a:sym typeface="Times New Roman"/>
            </a:endParaRPr>
          </a:p>
          <a:p>
            <a:pPr marL="1828800" lvl="0" indent="0" algn="l" rtl="0">
              <a:lnSpc>
                <a:spcPct val="115000"/>
              </a:lnSpc>
              <a:spcBef>
                <a:spcPts val="600"/>
              </a:spcBef>
              <a:spcAft>
                <a:spcPts val="0"/>
              </a:spcAft>
              <a:buNone/>
            </a:pPr>
            <a:endParaRPr sz="100" b="1" dirty="0">
              <a:solidFill>
                <a:srgbClr val="434343"/>
              </a:solidFill>
              <a:latin typeface="Times New Roman"/>
              <a:ea typeface="Times New Roman"/>
              <a:cs typeface="Times New Roman"/>
              <a:sym typeface="Times New Roman"/>
            </a:endParaRPr>
          </a:p>
          <a:p>
            <a:pPr marL="914400" lvl="0" indent="-361950" algn="l" rtl="0">
              <a:lnSpc>
                <a:spcPct val="115000"/>
              </a:lnSpc>
              <a:spcBef>
                <a:spcPts val="600"/>
              </a:spcBef>
              <a:spcAft>
                <a:spcPts val="0"/>
              </a:spcAft>
              <a:buClr>
                <a:srgbClr val="434343"/>
              </a:buClr>
              <a:buSzPts val="2100"/>
              <a:buFont typeface="Times New Roman"/>
              <a:buChar char="●"/>
            </a:pPr>
            <a:r>
              <a:rPr lang="en-US" sz="2100" b="1" dirty="0">
                <a:solidFill>
                  <a:srgbClr val="434343"/>
                </a:solidFill>
                <a:latin typeface="Times New Roman"/>
                <a:ea typeface="Times New Roman"/>
                <a:cs typeface="Times New Roman"/>
                <a:sym typeface="Times New Roman"/>
              </a:rPr>
              <a:t>revise/</a:t>
            </a:r>
            <a:r>
              <a:rPr lang="en-US" sz="2100" b="1" dirty="0" err="1">
                <a:solidFill>
                  <a:srgbClr val="434343"/>
                </a:solidFill>
                <a:latin typeface="Times New Roman"/>
                <a:ea typeface="Times New Roman"/>
                <a:cs typeface="Times New Roman"/>
                <a:sym typeface="Times New Roman"/>
              </a:rPr>
              <a:t>compruebe</a:t>
            </a:r>
            <a:r>
              <a:rPr lang="en-US" sz="2100" b="1" dirty="0">
                <a:solidFill>
                  <a:srgbClr val="434343"/>
                </a:solidFill>
                <a:latin typeface="Times New Roman"/>
                <a:ea typeface="Times New Roman"/>
                <a:cs typeface="Times New Roman"/>
                <a:sym typeface="Times New Roman"/>
              </a:rPr>
              <a:t> la </a:t>
            </a:r>
            <a:r>
              <a:rPr lang="en-US" sz="2100" b="1" dirty="0" err="1">
                <a:solidFill>
                  <a:srgbClr val="434343"/>
                </a:solidFill>
                <a:latin typeface="Times New Roman"/>
                <a:ea typeface="Times New Roman"/>
                <a:cs typeface="Times New Roman"/>
                <a:sym typeface="Times New Roman"/>
              </a:rPr>
              <a:t>carpeta</a:t>
            </a:r>
            <a:r>
              <a:rPr lang="en-US" sz="2100" b="1" dirty="0">
                <a:solidFill>
                  <a:srgbClr val="434343"/>
                </a:solidFill>
                <a:latin typeface="Times New Roman"/>
                <a:ea typeface="Times New Roman"/>
                <a:cs typeface="Times New Roman"/>
                <a:sym typeface="Times New Roman"/>
              </a:rPr>
              <a:t> de su hijo/a</a:t>
            </a:r>
            <a:endParaRPr sz="2100" b="1" dirty="0">
              <a:solidFill>
                <a:srgbClr val="434343"/>
              </a:solidFill>
              <a:latin typeface="Times New Roman"/>
              <a:ea typeface="Times New Roman"/>
              <a:cs typeface="Times New Roman"/>
              <a:sym typeface="Times New Roman"/>
            </a:endParaRPr>
          </a:p>
          <a:p>
            <a:pPr marL="1828800" lvl="0" indent="0" algn="l" rtl="0">
              <a:lnSpc>
                <a:spcPct val="115000"/>
              </a:lnSpc>
              <a:spcBef>
                <a:spcPts val="600"/>
              </a:spcBef>
              <a:spcAft>
                <a:spcPts val="0"/>
              </a:spcAft>
              <a:buNone/>
            </a:pPr>
            <a:endParaRPr sz="100" b="1" dirty="0">
              <a:solidFill>
                <a:srgbClr val="434343"/>
              </a:solidFill>
              <a:latin typeface="Times New Roman"/>
              <a:ea typeface="Times New Roman"/>
              <a:cs typeface="Times New Roman"/>
              <a:sym typeface="Times New Roman"/>
            </a:endParaRPr>
          </a:p>
          <a:p>
            <a:pPr marL="914400" lvl="0" indent="-361950" algn="l" rtl="0">
              <a:lnSpc>
                <a:spcPct val="115000"/>
              </a:lnSpc>
              <a:spcBef>
                <a:spcPts val="600"/>
              </a:spcBef>
              <a:spcAft>
                <a:spcPts val="0"/>
              </a:spcAft>
              <a:buClr>
                <a:srgbClr val="434343"/>
              </a:buClr>
              <a:buSzPts val="2100"/>
              <a:buFont typeface="Times New Roman"/>
              <a:buChar char="●"/>
            </a:pPr>
            <a:r>
              <a:rPr lang="en-US" sz="2100" b="1" dirty="0">
                <a:solidFill>
                  <a:srgbClr val="434343"/>
                </a:solidFill>
                <a:latin typeface="Times New Roman"/>
                <a:ea typeface="Times New Roman"/>
                <a:cs typeface="Times New Roman"/>
                <a:sym typeface="Times New Roman"/>
              </a:rPr>
              <a:t>obtener </a:t>
            </a:r>
            <a:r>
              <a:rPr lang="en-US" sz="2100" b="1" dirty="0" err="1">
                <a:solidFill>
                  <a:srgbClr val="434343"/>
                </a:solidFill>
                <a:latin typeface="Times New Roman"/>
                <a:ea typeface="Times New Roman"/>
                <a:cs typeface="Times New Roman"/>
                <a:sym typeface="Times New Roman"/>
              </a:rPr>
              <a:t>acceso</a:t>
            </a:r>
            <a:r>
              <a:rPr lang="en-US" sz="2100" b="1" dirty="0">
                <a:solidFill>
                  <a:srgbClr val="434343"/>
                </a:solidFill>
                <a:latin typeface="Times New Roman"/>
                <a:ea typeface="Times New Roman"/>
                <a:cs typeface="Times New Roman"/>
                <a:sym typeface="Times New Roman"/>
              </a:rPr>
              <a:t> al “Portal Para los Padres”. </a:t>
            </a:r>
            <a:endParaRPr lang="en-US" sz="2100" b="1" dirty="0" smtClean="0">
              <a:solidFill>
                <a:srgbClr val="434343"/>
              </a:solidFill>
              <a:latin typeface="Times New Roman"/>
              <a:ea typeface="Times New Roman"/>
              <a:cs typeface="Times New Roman"/>
              <a:sym typeface="Times New Roman"/>
            </a:endParaRPr>
          </a:p>
          <a:p>
            <a:pPr marL="914400" lvl="0" indent="-361950">
              <a:lnSpc>
                <a:spcPct val="115000"/>
              </a:lnSpc>
              <a:spcBef>
                <a:spcPts val="600"/>
              </a:spcBef>
              <a:buClr>
                <a:srgbClr val="434343"/>
              </a:buClr>
              <a:buSzPts val="2100"/>
              <a:buFont typeface="Times New Roman"/>
              <a:buChar char="●"/>
            </a:pPr>
            <a:r>
              <a:rPr lang="en-US" sz="2100" b="1" dirty="0" err="1">
                <a:solidFill>
                  <a:srgbClr val="434343"/>
                </a:solidFill>
                <a:latin typeface="Times New Roman"/>
                <a:ea typeface="Times New Roman"/>
                <a:cs typeface="Times New Roman"/>
                <a:sym typeface="Times New Roman"/>
              </a:rPr>
              <a:t>descargar</a:t>
            </a:r>
            <a:r>
              <a:rPr lang="en-US" sz="2100" b="1" dirty="0">
                <a:solidFill>
                  <a:srgbClr val="434343"/>
                </a:solidFill>
                <a:latin typeface="Times New Roman"/>
                <a:ea typeface="Times New Roman"/>
                <a:cs typeface="Times New Roman"/>
                <a:sym typeface="Times New Roman"/>
              </a:rPr>
              <a:t> la </a:t>
            </a:r>
            <a:r>
              <a:rPr lang="en-US" sz="2100" b="1" dirty="0" err="1" smtClean="0">
                <a:solidFill>
                  <a:srgbClr val="434343"/>
                </a:solidFill>
                <a:latin typeface="Times New Roman"/>
                <a:ea typeface="Times New Roman"/>
                <a:cs typeface="Times New Roman"/>
                <a:sym typeface="Times New Roman"/>
              </a:rPr>
              <a:t>aplicación</a:t>
            </a:r>
            <a:r>
              <a:rPr lang="en-US" sz="2100" b="1" dirty="0" smtClean="0">
                <a:solidFill>
                  <a:srgbClr val="434343"/>
                </a:solidFill>
                <a:latin typeface="Times New Roman"/>
                <a:ea typeface="Times New Roman"/>
                <a:cs typeface="Times New Roman"/>
                <a:sym typeface="Times New Roman"/>
              </a:rPr>
              <a:t> Class Dojo</a:t>
            </a:r>
          </a:p>
          <a:p>
            <a:pPr marL="552450" lvl="0" algn="l" rtl="0">
              <a:lnSpc>
                <a:spcPct val="115000"/>
              </a:lnSpc>
              <a:spcBef>
                <a:spcPts val="600"/>
              </a:spcBef>
              <a:spcAft>
                <a:spcPts val="0"/>
              </a:spcAft>
              <a:buClr>
                <a:srgbClr val="434343"/>
              </a:buClr>
              <a:buSzPts val="2100"/>
            </a:pPr>
            <a:endParaRPr sz="2100" b="1" dirty="0">
              <a:solidFill>
                <a:srgbClr val="434343"/>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
        <p:cNvGrpSpPr/>
        <p:nvPr/>
      </p:nvGrpSpPr>
      <p:grpSpPr>
        <a:xfrm>
          <a:off x="0" y="0"/>
          <a:ext cx="0" cy="0"/>
          <a:chOff x="0" y="0"/>
          <a:chExt cx="0" cy="0"/>
        </a:xfrm>
      </p:grpSpPr>
      <p:sp>
        <p:nvSpPr>
          <p:cNvPr id="29" name="Google Shape;29;p5"/>
          <p:cNvSpPr txBox="1"/>
          <p:nvPr/>
        </p:nvSpPr>
        <p:spPr>
          <a:xfrm>
            <a:off x="651574" y="737100"/>
            <a:ext cx="2817000" cy="269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 name="Google Shape;30;p5"/>
          <p:cNvSpPr txBox="1"/>
          <p:nvPr/>
        </p:nvSpPr>
        <p:spPr>
          <a:xfrm>
            <a:off x="2519744" y="1303663"/>
            <a:ext cx="6859800" cy="794700"/>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rgbClr val="000000"/>
              </a:buClr>
              <a:buSzPts val="4500"/>
              <a:buFont typeface="Arial"/>
              <a:buNone/>
            </a:pPr>
            <a:r>
              <a:rPr lang="en-US" sz="4500" b="1" i="0" u="none" strike="noStrike" cap="none">
                <a:solidFill>
                  <a:schemeClr val="dk1"/>
                </a:solidFill>
                <a:latin typeface="Calibri"/>
                <a:ea typeface="Calibri"/>
                <a:cs typeface="Calibri"/>
                <a:sym typeface="Calibri"/>
              </a:rPr>
              <a:t>Vision</a:t>
            </a:r>
            <a:endParaRPr sz="4500" b="1" i="0" u="none" strike="noStrike" cap="none">
              <a:solidFill>
                <a:schemeClr val="dk1"/>
              </a:solidFill>
              <a:latin typeface="Calibri"/>
              <a:ea typeface="Calibri"/>
              <a:cs typeface="Calibri"/>
              <a:sym typeface="Calibri"/>
            </a:endParaRPr>
          </a:p>
        </p:txBody>
      </p:sp>
      <p:sp>
        <p:nvSpPr>
          <p:cNvPr id="31" name="Google Shape;31;p5"/>
          <p:cNvSpPr txBox="1"/>
          <p:nvPr/>
        </p:nvSpPr>
        <p:spPr>
          <a:xfrm>
            <a:off x="550243" y="2012175"/>
            <a:ext cx="11000100" cy="7560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800"/>
              </a:spcBef>
              <a:spcAft>
                <a:spcPts val="0"/>
              </a:spcAft>
              <a:buClr>
                <a:srgbClr val="000000"/>
              </a:buClr>
              <a:buSzPts val="2500"/>
              <a:buFont typeface="Arial"/>
              <a:buNone/>
            </a:pPr>
            <a:r>
              <a:rPr lang="en-US" sz="2500" b="0" i="0" u="none" strike="noStrike" cap="none">
                <a:solidFill>
                  <a:schemeClr val="dk1"/>
                </a:solidFill>
                <a:latin typeface="Calibri"/>
                <a:ea typeface="Calibri"/>
                <a:cs typeface="Calibri"/>
                <a:sym typeface="Calibri"/>
              </a:rPr>
              <a:t>“All Donna ISD students are empowered with academic and life skills to boldly lead and achieve personal success in a global society.”</a:t>
            </a:r>
            <a:endParaRPr sz="2500" b="0" i="0" u="none" strike="noStrike" cap="none">
              <a:solidFill>
                <a:schemeClr val="dk1"/>
              </a:solidFill>
              <a:latin typeface="Calibri"/>
              <a:ea typeface="Calibri"/>
              <a:cs typeface="Calibri"/>
              <a:sym typeface="Calibri"/>
            </a:endParaRPr>
          </a:p>
          <a:p>
            <a:pPr marL="0" marR="0" lvl="0" indent="0" algn="ctr" rtl="0">
              <a:lnSpc>
                <a:spcPct val="90000"/>
              </a:lnSpc>
              <a:spcBef>
                <a:spcPts val="800"/>
              </a:spcBef>
              <a:spcAft>
                <a:spcPts val="0"/>
              </a:spcAft>
              <a:buClr>
                <a:srgbClr val="000000"/>
              </a:buClr>
              <a:buSzPts val="2000"/>
              <a:buFont typeface="Arial"/>
              <a:buNone/>
            </a:pPr>
            <a:endParaRPr sz="2000" b="0" i="1" u="none" strike="noStrike" cap="none">
              <a:solidFill>
                <a:srgbClr val="5B0F00"/>
              </a:solidFill>
              <a:latin typeface="Arial"/>
              <a:ea typeface="Arial"/>
              <a:cs typeface="Arial"/>
              <a:sym typeface="Arial"/>
            </a:endParaRPr>
          </a:p>
          <a:p>
            <a:pPr marL="0" marR="0" lvl="0" indent="0" algn="ctr" rtl="0">
              <a:lnSpc>
                <a:spcPct val="90000"/>
              </a:lnSpc>
              <a:spcBef>
                <a:spcPts val="800"/>
              </a:spcBef>
              <a:spcAft>
                <a:spcPts val="0"/>
              </a:spcAft>
              <a:buClr>
                <a:srgbClr val="000000"/>
              </a:buClr>
              <a:buSzPts val="2000"/>
              <a:buFont typeface="Arial"/>
              <a:buNone/>
            </a:pPr>
            <a:endParaRPr sz="2000" b="0" i="1" u="none" strike="noStrike" cap="none">
              <a:solidFill>
                <a:srgbClr val="5B0F00"/>
              </a:solidFill>
              <a:latin typeface="Arial"/>
              <a:ea typeface="Arial"/>
              <a:cs typeface="Arial"/>
              <a:sym typeface="Arial"/>
            </a:endParaRPr>
          </a:p>
        </p:txBody>
      </p:sp>
      <p:sp>
        <p:nvSpPr>
          <p:cNvPr id="32" name="Google Shape;32;p5"/>
          <p:cNvSpPr txBox="1"/>
          <p:nvPr/>
        </p:nvSpPr>
        <p:spPr>
          <a:xfrm>
            <a:off x="2666107" y="2997125"/>
            <a:ext cx="6859800" cy="794700"/>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rgbClr val="000000"/>
              </a:buClr>
              <a:buSzPts val="4500"/>
              <a:buFont typeface="Arial"/>
              <a:buNone/>
            </a:pPr>
            <a:r>
              <a:rPr lang="en-US" sz="4500" b="1" i="0" u="none" strike="noStrike" cap="none">
                <a:solidFill>
                  <a:schemeClr val="dk1"/>
                </a:solidFill>
                <a:latin typeface="Calibri"/>
                <a:ea typeface="Calibri"/>
                <a:cs typeface="Calibri"/>
                <a:sym typeface="Calibri"/>
              </a:rPr>
              <a:t>Mission</a:t>
            </a:r>
            <a:endParaRPr sz="4500" b="1" i="0" u="none" strike="noStrike" cap="none">
              <a:solidFill>
                <a:schemeClr val="dk1"/>
              </a:solidFill>
              <a:latin typeface="Calibri"/>
              <a:ea typeface="Calibri"/>
              <a:cs typeface="Calibri"/>
              <a:sym typeface="Calibri"/>
            </a:endParaRPr>
          </a:p>
        </p:txBody>
      </p:sp>
      <p:sp>
        <p:nvSpPr>
          <p:cNvPr id="33" name="Google Shape;33;p5"/>
          <p:cNvSpPr txBox="1"/>
          <p:nvPr/>
        </p:nvSpPr>
        <p:spPr>
          <a:xfrm>
            <a:off x="787905" y="3791825"/>
            <a:ext cx="10762200" cy="14049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800"/>
              </a:spcBef>
              <a:spcAft>
                <a:spcPts val="0"/>
              </a:spcAft>
              <a:buClr>
                <a:srgbClr val="000000"/>
              </a:buClr>
              <a:buSzPts val="2500"/>
              <a:buFont typeface="Arial"/>
              <a:buNone/>
            </a:pPr>
            <a:r>
              <a:rPr lang="en-US" sz="2500" b="0" i="0" u="none" strike="noStrike" cap="none">
                <a:solidFill>
                  <a:schemeClr val="dk1"/>
                </a:solidFill>
                <a:latin typeface="Calibri"/>
                <a:ea typeface="Calibri"/>
                <a:cs typeface="Calibri"/>
                <a:sym typeface="Calibri"/>
              </a:rPr>
              <a:t>The mission of Donna ISD is to provide a rigorous and supportive learning environment with meaningful and relevant learning experiences that inspire creativity, character development, and critical thinking that ensures educational excellence for all students.</a:t>
            </a:r>
            <a:endParaRPr sz="2500" b="0" i="0" u="none" strike="noStrike" cap="none">
              <a:solidFill>
                <a:schemeClr val="dk1"/>
              </a:solidFill>
              <a:latin typeface="Calibri"/>
              <a:ea typeface="Calibri"/>
              <a:cs typeface="Calibri"/>
              <a:sym typeface="Calibri"/>
            </a:endParaRPr>
          </a:p>
          <a:p>
            <a:pPr marL="0" marR="0" lvl="0" indent="0" algn="ctr" rtl="0">
              <a:lnSpc>
                <a:spcPct val="90000"/>
              </a:lnSpc>
              <a:spcBef>
                <a:spcPts val="800"/>
              </a:spcBef>
              <a:spcAft>
                <a:spcPts val="0"/>
              </a:spcAft>
              <a:buClr>
                <a:srgbClr val="000000"/>
              </a:buClr>
              <a:buSzPts val="2000"/>
              <a:buFont typeface="Arial"/>
              <a:buNone/>
            </a:pPr>
            <a:endParaRPr sz="2000" b="0" i="1" u="none" strike="noStrike" cap="none">
              <a:solidFill>
                <a:srgbClr val="5B0F00"/>
              </a:solidFill>
              <a:latin typeface="Arial"/>
              <a:ea typeface="Arial"/>
              <a:cs typeface="Arial"/>
              <a:sym typeface="Arial"/>
            </a:endParaRPr>
          </a:p>
          <a:p>
            <a:pPr marL="0" marR="0" lvl="0" indent="0" algn="ctr" rtl="0">
              <a:lnSpc>
                <a:spcPct val="90000"/>
              </a:lnSpc>
              <a:spcBef>
                <a:spcPts val="800"/>
              </a:spcBef>
              <a:spcAft>
                <a:spcPts val="0"/>
              </a:spcAft>
              <a:buClr>
                <a:srgbClr val="000000"/>
              </a:buClr>
              <a:buSzPts val="2000"/>
              <a:buFont typeface="Arial"/>
              <a:buNone/>
            </a:pPr>
            <a:endParaRPr sz="2000" b="0" i="1" u="none" strike="noStrike" cap="none">
              <a:solidFill>
                <a:srgbClr val="5B0F00"/>
              </a:solidFill>
              <a:latin typeface="Arial"/>
              <a:ea typeface="Arial"/>
              <a:cs typeface="Arial"/>
              <a:sym typeface="Arial"/>
            </a:endParaRPr>
          </a:p>
        </p:txBody>
      </p:sp>
      <p:sp>
        <p:nvSpPr>
          <p:cNvPr id="34" name="Google Shape;34;p5"/>
          <p:cNvSpPr txBox="1">
            <a:spLocks noGrp="1"/>
          </p:cNvSpPr>
          <p:nvPr>
            <p:ph type="title"/>
          </p:nvPr>
        </p:nvSpPr>
        <p:spPr>
          <a:xfrm>
            <a:off x="-75" y="168825"/>
            <a:ext cx="12192300" cy="675900"/>
          </a:xfrm>
          <a:prstGeom prst="rect">
            <a:avLst/>
          </a:prstGeom>
          <a:solidFill>
            <a:srgbClr val="600000"/>
          </a:solidFill>
          <a:ln>
            <a:noFill/>
          </a:ln>
          <a:effectLst>
            <a:outerShdw blurRad="57150" dist="19050" dir="5400000" algn="bl" rotWithShape="0">
              <a:srgbClr val="000000">
                <a:alpha val="48240"/>
              </a:srgbClr>
            </a:outerShdw>
          </a:effectLst>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4500"/>
              <a:buNone/>
            </a:pPr>
            <a:r>
              <a:rPr lang="en-US">
                <a:solidFill>
                  <a:schemeClr val="lt1"/>
                </a:solidFill>
              </a:rPr>
              <a:t>Donna ISD Vision and Mission Statement</a:t>
            </a:r>
            <a:endParaRPr>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9"/>
          <p:cNvSpPr txBox="1">
            <a:spLocks noGrp="1"/>
          </p:cNvSpPr>
          <p:nvPr>
            <p:ph type="ctrTitle"/>
          </p:nvPr>
        </p:nvSpPr>
        <p:spPr>
          <a:xfrm>
            <a:off x="295250" y="171450"/>
            <a:ext cx="11845500" cy="12375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1100"/>
              <a:buFont typeface="Arial"/>
              <a:buNone/>
            </a:pPr>
            <a:endParaRPr sz="3500" b="1"/>
          </a:p>
          <a:p>
            <a:pPr marL="0" lvl="0" indent="0" algn="ctr" rtl="0">
              <a:lnSpc>
                <a:spcPct val="90000"/>
              </a:lnSpc>
              <a:spcBef>
                <a:spcPts val="0"/>
              </a:spcBef>
              <a:spcAft>
                <a:spcPts val="0"/>
              </a:spcAft>
              <a:buClr>
                <a:schemeClr val="dk1"/>
              </a:buClr>
              <a:buSzPts val="1100"/>
              <a:buFont typeface="Arial"/>
              <a:buNone/>
            </a:pPr>
            <a:endParaRPr sz="3500" b="1"/>
          </a:p>
          <a:p>
            <a:pPr marL="0" lvl="0" indent="0" algn="ctr" rtl="0">
              <a:lnSpc>
                <a:spcPct val="90000"/>
              </a:lnSpc>
              <a:spcBef>
                <a:spcPts val="0"/>
              </a:spcBef>
              <a:spcAft>
                <a:spcPts val="0"/>
              </a:spcAft>
              <a:buClr>
                <a:schemeClr val="dk1"/>
              </a:buClr>
              <a:buSzPts val="1100"/>
              <a:buFont typeface="Arial"/>
              <a:buNone/>
            </a:pPr>
            <a:endParaRPr sz="3500" b="1"/>
          </a:p>
          <a:p>
            <a:pPr marL="0" lvl="0" indent="0" algn="ctr" rtl="0">
              <a:lnSpc>
                <a:spcPct val="90000"/>
              </a:lnSpc>
              <a:spcBef>
                <a:spcPts val="0"/>
              </a:spcBef>
              <a:spcAft>
                <a:spcPts val="0"/>
              </a:spcAft>
              <a:buClr>
                <a:schemeClr val="dk1"/>
              </a:buClr>
              <a:buSzPts val="1100"/>
              <a:buFont typeface="Arial"/>
              <a:buNone/>
            </a:pPr>
            <a:endParaRPr sz="3500" b="1"/>
          </a:p>
          <a:p>
            <a:pPr marL="0" lvl="0" indent="0" algn="ctr" rtl="0">
              <a:lnSpc>
                <a:spcPct val="90000"/>
              </a:lnSpc>
              <a:spcBef>
                <a:spcPts val="0"/>
              </a:spcBef>
              <a:spcAft>
                <a:spcPts val="0"/>
              </a:spcAft>
              <a:buClr>
                <a:schemeClr val="dk1"/>
              </a:buClr>
              <a:buSzPts val="1100"/>
              <a:buFont typeface="Arial"/>
              <a:buNone/>
            </a:pPr>
            <a:endParaRPr sz="3500" b="1"/>
          </a:p>
          <a:p>
            <a:pPr marL="0" lvl="0" indent="0" algn="ctr" rtl="0">
              <a:lnSpc>
                <a:spcPct val="90000"/>
              </a:lnSpc>
              <a:spcBef>
                <a:spcPts val="0"/>
              </a:spcBef>
              <a:spcAft>
                <a:spcPts val="0"/>
              </a:spcAft>
              <a:buClr>
                <a:schemeClr val="dk1"/>
              </a:buClr>
              <a:buSzPts val="1100"/>
              <a:buFont typeface="Arial"/>
              <a:buNone/>
            </a:pPr>
            <a:r>
              <a:rPr lang="en-US" sz="3500" b="1">
                <a:solidFill>
                  <a:srgbClr val="600000"/>
                </a:solidFill>
              </a:rPr>
              <a:t>HOW CAN PARENTS BE INVOLVED </a:t>
            </a:r>
            <a:endParaRPr sz="3500" b="1">
              <a:solidFill>
                <a:srgbClr val="600000"/>
              </a:solidFill>
            </a:endParaRPr>
          </a:p>
          <a:p>
            <a:pPr marL="0" lvl="0" indent="0" algn="ctr" rtl="0">
              <a:lnSpc>
                <a:spcPct val="90000"/>
              </a:lnSpc>
              <a:spcBef>
                <a:spcPts val="0"/>
              </a:spcBef>
              <a:spcAft>
                <a:spcPts val="0"/>
              </a:spcAft>
              <a:buClr>
                <a:schemeClr val="dk1"/>
              </a:buClr>
              <a:buSzPts val="1100"/>
              <a:buFont typeface="Arial"/>
              <a:buNone/>
            </a:pPr>
            <a:r>
              <a:rPr lang="en-US" sz="3500" b="1">
                <a:solidFill>
                  <a:srgbClr val="600000"/>
                </a:solidFill>
              </a:rPr>
              <a:t>IN A CHILD’S EDUCATION?</a:t>
            </a:r>
            <a:endParaRPr sz="3500" b="1">
              <a:solidFill>
                <a:srgbClr val="600000"/>
              </a:solidFill>
              <a:latin typeface="Lato"/>
              <a:ea typeface="Lato"/>
              <a:cs typeface="Lato"/>
              <a:sym typeface="Lato"/>
            </a:endParaRPr>
          </a:p>
        </p:txBody>
      </p:sp>
      <p:sp>
        <p:nvSpPr>
          <p:cNvPr id="249" name="Google Shape;249;p29"/>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20</a:t>
            </a:fld>
            <a:endParaRPr/>
          </a:p>
        </p:txBody>
      </p:sp>
      <p:sp>
        <p:nvSpPr>
          <p:cNvPr id="250" name="Google Shape;250;p29"/>
          <p:cNvSpPr txBox="1"/>
          <p:nvPr/>
        </p:nvSpPr>
        <p:spPr>
          <a:xfrm>
            <a:off x="1607400" y="1932775"/>
            <a:ext cx="8977200" cy="554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endParaRPr sz="2400" b="1" i="1">
              <a:latin typeface="Calibri"/>
              <a:ea typeface="Calibri"/>
              <a:cs typeface="Calibri"/>
              <a:sym typeface="Calibri"/>
            </a:endParaRPr>
          </a:p>
        </p:txBody>
      </p:sp>
      <p:sp>
        <p:nvSpPr>
          <p:cNvPr id="251" name="Google Shape;251;p29"/>
          <p:cNvSpPr txBox="1"/>
          <p:nvPr/>
        </p:nvSpPr>
        <p:spPr>
          <a:xfrm>
            <a:off x="545400" y="1537625"/>
            <a:ext cx="11101200" cy="4177200"/>
          </a:xfrm>
          <a:prstGeom prst="rect">
            <a:avLst/>
          </a:prstGeom>
          <a:noFill/>
          <a:ln>
            <a:noFill/>
          </a:ln>
        </p:spPr>
        <p:txBody>
          <a:bodyPr spcFirstLastPara="1" wrap="square" lIns="91425" tIns="91425" rIns="91425" bIns="91425" anchor="t" anchorCtr="0">
            <a:spAutoFit/>
          </a:bodyPr>
          <a:lstStyle/>
          <a:p>
            <a:pPr marL="457200" lvl="0" indent="-361950" algn="just" rtl="0">
              <a:lnSpc>
                <a:spcPct val="115000"/>
              </a:lnSpc>
              <a:spcBef>
                <a:spcPts val="0"/>
              </a:spcBef>
              <a:spcAft>
                <a:spcPts val="0"/>
              </a:spcAft>
              <a:buClr>
                <a:srgbClr val="434343"/>
              </a:buClr>
              <a:buSzPts val="2100"/>
              <a:buFont typeface="Times New Roman"/>
              <a:buChar char="❖"/>
            </a:pPr>
            <a:r>
              <a:rPr lang="en-US" sz="2100" b="1">
                <a:solidFill>
                  <a:srgbClr val="434343"/>
                </a:solidFill>
                <a:latin typeface="Times New Roman"/>
                <a:ea typeface="Times New Roman"/>
                <a:cs typeface="Times New Roman"/>
                <a:sym typeface="Times New Roman"/>
              </a:rPr>
              <a:t>Ensure that your child READS 20-30 minutes every day.  Reading is the basis for all academic areas so encourage your child to read!</a:t>
            </a:r>
            <a:endParaRPr sz="2100" b="1">
              <a:solidFill>
                <a:srgbClr val="434343"/>
              </a:solidFill>
              <a:latin typeface="Times New Roman"/>
              <a:ea typeface="Times New Roman"/>
              <a:cs typeface="Times New Roman"/>
              <a:sym typeface="Times New Roman"/>
            </a:endParaRPr>
          </a:p>
          <a:p>
            <a:pPr marL="457200" lvl="0" indent="0" algn="just" rtl="0">
              <a:lnSpc>
                <a:spcPct val="115000"/>
              </a:lnSpc>
              <a:spcBef>
                <a:spcPts val="400"/>
              </a:spcBef>
              <a:spcAft>
                <a:spcPts val="0"/>
              </a:spcAft>
              <a:buNone/>
            </a:pPr>
            <a:endParaRPr sz="900" b="1">
              <a:solidFill>
                <a:srgbClr val="434343"/>
              </a:solidFill>
              <a:latin typeface="Times New Roman"/>
              <a:ea typeface="Times New Roman"/>
              <a:cs typeface="Times New Roman"/>
              <a:sym typeface="Times New Roman"/>
            </a:endParaRPr>
          </a:p>
          <a:p>
            <a:pPr marL="457200" lvl="0" indent="-355600" algn="just" rtl="0">
              <a:lnSpc>
                <a:spcPct val="115000"/>
              </a:lnSpc>
              <a:spcBef>
                <a:spcPts val="400"/>
              </a:spcBef>
              <a:spcAft>
                <a:spcPts val="0"/>
              </a:spcAft>
              <a:buClr>
                <a:srgbClr val="434343"/>
              </a:buClr>
              <a:buSzPts val="2000"/>
              <a:buFont typeface="Times New Roman"/>
              <a:buChar char="❖"/>
            </a:pPr>
            <a:r>
              <a:rPr lang="en-US" sz="2000" b="1">
                <a:solidFill>
                  <a:srgbClr val="434343"/>
                </a:solidFill>
                <a:latin typeface="Times New Roman"/>
                <a:ea typeface="Times New Roman"/>
                <a:cs typeface="Times New Roman"/>
                <a:sym typeface="Times New Roman"/>
              </a:rPr>
              <a:t>Ask your child questions.  Be specific.  Ask open-ended questions such as:</a:t>
            </a:r>
            <a:endParaRPr sz="2000" b="1">
              <a:solidFill>
                <a:srgbClr val="434343"/>
              </a:solidFill>
              <a:latin typeface="Times New Roman"/>
              <a:ea typeface="Times New Roman"/>
              <a:cs typeface="Times New Roman"/>
              <a:sym typeface="Times New Roman"/>
            </a:endParaRPr>
          </a:p>
          <a:p>
            <a:pPr marL="457200" lvl="0" indent="0" algn="just" rtl="0">
              <a:lnSpc>
                <a:spcPct val="115000"/>
              </a:lnSpc>
              <a:spcBef>
                <a:spcPts val="400"/>
              </a:spcBef>
              <a:spcAft>
                <a:spcPts val="0"/>
              </a:spcAft>
              <a:buNone/>
            </a:pPr>
            <a:r>
              <a:rPr lang="en-US" sz="2500" b="1">
                <a:solidFill>
                  <a:srgbClr val="434343"/>
                </a:solidFill>
                <a:latin typeface="Times New Roman"/>
                <a:ea typeface="Times New Roman"/>
                <a:cs typeface="Times New Roman"/>
                <a:sym typeface="Times New Roman"/>
              </a:rPr>
              <a:t> </a:t>
            </a:r>
            <a:r>
              <a:rPr lang="en-US" sz="2000" b="1">
                <a:solidFill>
                  <a:srgbClr val="434343"/>
                </a:solidFill>
                <a:latin typeface="Times New Roman"/>
                <a:ea typeface="Times New Roman"/>
                <a:cs typeface="Times New Roman"/>
                <a:sym typeface="Times New Roman"/>
              </a:rPr>
              <a:t>(a) </a:t>
            </a:r>
            <a:r>
              <a:rPr lang="en-US" sz="2000" b="1" i="1">
                <a:solidFill>
                  <a:srgbClr val="434343"/>
                </a:solidFill>
                <a:latin typeface="Times New Roman"/>
                <a:ea typeface="Times New Roman"/>
                <a:cs typeface="Times New Roman"/>
                <a:sym typeface="Times New Roman"/>
              </a:rPr>
              <a:t>What did you study today in Reading/ELA or Science?</a:t>
            </a:r>
            <a:endParaRPr sz="2000" b="1" i="1">
              <a:solidFill>
                <a:srgbClr val="434343"/>
              </a:solidFill>
              <a:latin typeface="Times New Roman"/>
              <a:ea typeface="Times New Roman"/>
              <a:cs typeface="Times New Roman"/>
              <a:sym typeface="Times New Roman"/>
            </a:endParaRPr>
          </a:p>
          <a:p>
            <a:pPr marL="457200" lvl="0" indent="0" algn="just" rtl="0">
              <a:lnSpc>
                <a:spcPct val="115000"/>
              </a:lnSpc>
              <a:spcBef>
                <a:spcPts val="400"/>
              </a:spcBef>
              <a:spcAft>
                <a:spcPts val="0"/>
              </a:spcAft>
              <a:buNone/>
            </a:pPr>
            <a:r>
              <a:rPr lang="en-US" sz="2000" b="1" i="1">
                <a:solidFill>
                  <a:srgbClr val="434343"/>
                </a:solidFill>
                <a:latin typeface="Times New Roman"/>
                <a:ea typeface="Times New Roman"/>
                <a:cs typeface="Times New Roman"/>
                <a:sym typeface="Times New Roman"/>
              </a:rPr>
              <a:t> (b) Tell me something new you learned today? </a:t>
            </a:r>
            <a:endParaRPr sz="2000" b="1" i="1">
              <a:solidFill>
                <a:srgbClr val="434343"/>
              </a:solidFill>
              <a:latin typeface="Times New Roman"/>
              <a:ea typeface="Times New Roman"/>
              <a:cs typeface="Times New Roman"/>
              <a:sym typeface="Times New Roman"/>
            </a:endParaRPr>
          </a:p>
          <a:p>
            <a:pPr marL="457200" lvl="0" indent="0" algn="just" rtl="0">
              <a:lnSpc>
                <a:spcPct val="115000"/>
              </a:lnSpc>
              <a:spcBef>
                <a:spcPts val="400"/>
              </a:spcBef>
              <a:spcAft>
                <a:spcPts val="0"/>
              </a:spcAft>
              <a:buNone/>
            </a:pPr>
            <a:r>
              <a:rPr lang="en-US" sz="2000" b="1" i="1">
                <a:solidFill>
                  <a:srgbClr val="434343"/>
                </a:solidFill>
                <a:latin typeface="Times New Roman"/>
                <a:ea typeface="Times New Roman"/>
                <a:cs typeface="Times New Roman"/>
                <a:sym typeface="Times New Roman"/>
              </a:rPr>
              <a:t> (c) Tell me something interesting that happened at school today?</a:t>
            </a:r>
            <a:endParaRPr sz="2000" b="1" i="1">
              <a:solidFill>
                <a:srgbClr val="434343"/>
              </a:solidFill>
              <a:latin typeface="Times New Roman"/>
              <a:ea typeface="Times New Roman"/>
              <a:cs typeface="Times New Roman"/>
              <a:sym typeface="Times New Roman"/>
            </a:endParaRPr>
          </a:p>
          <a:p>
            <a:pPr marL="0" lvl="0" indent="0" algn="just" rtl="0">
              <a:lnSpc>
                <a:spcPct val="115000"/>
              </a:lnSpc>
              <a:spcBef>
                <a:spcPts val="400"/>
              </a:spcBef>
              <a:spcAft>
                <a:spcPts val="0"/>
              </a:spcAft>
              <a:buNone/>
            </a:pPr>
            <a:endParaRPr sz="900" b="1" i="1">
              <a:solidFill>
                <a:srgbClr val="434343"/>
              </a:solidFill>
              <a:latin typeface="Times New Roman"/>
              <a:ea typeface="Times New Roman"/>
              <a:cs typeface="Times New Roman"/>
              <a:sym typeface="Times New Roman"/>
            </a:endParaRPr>
          </a:p>
          <a:p>
            <a:pPr marL="457200" lvl="0" indent="-361950" algn="just" rtl="0">
              <a:lnSpc>
                <a:spcPct val="115000"/>
              </a:lnSpc>
              <a:spcBef>
                <a:spcPts val="400"/>
              </a:spcBef>
              <a:spcAft>
                <a:spcPts val="0"/>
              </a:spcAft>
              <a:buClr>
                <a:srgbClr val="434343"/>
              </a:buClr>
              <a:buSzPts val="2100"/>
              <a:buFont typeface="Times New Roman"/>
              <a:buChar char="❖"/>
            </a:pPr>
            <a:r>
              <a:rPr lang="en-US" sz="2100" b="1">
                <a:solidFill>
                  <a:srgbClr val="434343"/>
                </a:solidFill>
                <a:latin typeface="Times New Roman"/>
                <a:ea typeface="Times New Roman"/>
                <a:cs typeface="Times New Roman"/>
                <a:sym typeface="Times New Roman"/>
              </a:rPr>
              <a:t>Ask to see your child’s class work on a weekly basis.  Be positive about the work and try not to compare it to another child’s work-just show your interest.  </a:t>
            </a:r>
            <a:r>
              <a:rPr lang="en-US" sz="2100" b="1">
                <a:solidFill>
                  <a:srgbClr val="600000"/>
                </a:solidFill>
                <a:latin typeface="Times New Roman"/>
                <a:ea typeface="Times New Roman"/>
                <a:cs typeface="Times New Roman"/>
                <a:sym typeface="Times New Roman"/>
              </a:rPr>
              <a:t>Talk about school in a positive way!</a:t>
            </a:r>
            <a:endParaRPr sz="1800" b="1">
              <a:solidFill>
                <a:srgbClr val="600000"/>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0"/>
          <p:cNvSpPr txBox="1">
            <a:spLocks noGrp="1"/>
          </p:cNvSpPr>
          <p:nvPr>
            <p:ph type="ctrTitle"/>
          </p:nvPr>
        </p:nvSpPr>
        <p:spPr>
          <a:xfrm>
            <a:off x="295250" y="238125"/>
            <a:ext cx="11845500" cy="1104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1100"/>
              <a:buFont typeface="Arial"/>
              <a:buNone/>
            </a:pPr>
            <a:endParaRPr sz="3500" b="1"/>
          </a:p>
          <a:p>
            <a:pPr marL="0" lvl="0" indent="0" algn="ctr" rtl="0">
              <a:lnSpc>
                <a:spcPct val="90000"/>
              </a:lnSpc>
              <a:spcBef>
                <a:spcPts val="0"/>
              </a:spcBef>
              <a:spcAft>
                <a:spcPts val="0"/>
              </a:spcAft>
              <a:buClr>
                <a:schemeClr val="dk1"/>
              </a:buClr>
              <a:buSzPts val="1100"/>
              <a:buFont typeface="Arial"/>
              <a:buNone/>
            </a:pPr>
            <a:endParaRPr sz="3500" b="1"/>
          </a:p>
          <a:p>
            <a:pPr marL="0" lvl="0" indent="0" algn="ctr" rtl="0">
              <a:lnSpc>
                <a:spcPct val="90000"/>
              </a:lnSpc>
              <a:spcBef>
                <a:spcPts val="0"/>
              </a:spcBef>
              <a:spcAft>
                <a:spcPts val="0"/>
              </a:spcAft>
              <a:buClr>
                <a:schemeClr val="dk1"/>
              </a:buClr>
              <a:buSzPts val="1100"/>
              <a:buFont typeface="Arial"/>
              <a:buNone/>
            </a:pPr>
            <a:endParaRPr sz="3500" b="1"/>
          </a:p>
          <a:p>
            <a:pPr marL="0" lvl="0" indent="0" algn="ctr" rtl="0">
              <a:lnSpc>
                <a:spcPct val="90000"/>
              </a:lnSpc>
              <a:spcBef>
                <a:spcPts val="0"/>
              </a:spcBef>
              <a:spcAft>
                <a:spcPts val="0"/>
              </a:spcAft>
              <a:buClr>
                <a:schemeClr val="dk1"/>
              </a:buClr>
              <a:buSzPts val="1100"/>
              <a:buFont typeface="Arial"/>
              <a:buNone/>
            </a:pPr>
            <a:endParaRPr sz="3500" b="1"/>
          </a:p>
          <a:p>
            <a:pPr marL="0" lvl="0" indent="0" algn="ctr" rtl="0">
              <a:lnSpc>
                <a:spcPct val="90000"/>
              </a:lnSpc>
              <a:spcBef>
                <a:spcPts val="0"/>
              </a:spcBef>
              <a:spcAft>
                <a:spcPts val="0"/>
              </a:spcAft>
              <a:buClr>
                <a:schemeClr val="dk1"/>
              </a:buClr>
              <a:buSzPts val="1100"/>
              <a:buFont typeface="Arial"/>
              <a:buNone/>
            </a:pPr>
            <a:endParaRPr sz="3500" b="1"/>
          </a:p>
          <a:p>
            <a:pPr marL="0" lvl="0" indent="0" algn="ctr" rtl="0">
              <a:lnSpc>
                <a:spcPct val="90000"/>
              </a:lnSpc>
              <a:spcBef>
                <a:spcPts val="0"/>
              </a:spcBef>
              <a:spcAft>
                <a:spcPts val="0"/>
              </a:spcAft>
              <a:buClr>
                <a:schemeClr val="dk1"/>
              </a:buClr>
              <a:buSzPts val="1100"/>
              <a:buFont typeface="Arial"/>
              <a:buNone/>
            </a:pPr>
            <a:endParaRPr sz="3200" b="1">
              <a:solidFill>
                <a:srgbClr val="600000"/>
              </a:solidFill>
            </a:endParaRPr>
          </a:p>
          <a:p>
            <a:pPr marL="0" lvl="0" indent="0" algn="ctr" rtl="0">
              <a:lnSpc>
                <a:spcPct val="90000"/>
              </a:lnSpc>
              <a:spcBef>
                <a:spcPts val="0"/>
              </a:spcBef>
              <a:spcAft>
                <a:spcPts val="0"/>
              </a:spcAft>
              <a:buClr>
                <a:schemeClr val="dk1"/>
              </a:buClr>
              <a:buSzPts val="1100"/>
              <a:buFont typeface="Arial"/>
              <a:buNone/>
            </a:pPr>
            <a:r>
              <a:rPr lang="en-US" sz="3600" b="1">
                <a:solidFill>
                  <a:srgbClr val="600000"/>
                </a:solidFill>
                <a:highlight>
                  <a:srgbClr val="F8F9FA"/>
                </a:highlight>
                <a:latin typeface="Roboto"/>
                <a:ea typeface="Roboto"/>
                <a:cs typeface="Roboto"/>
                <a:sym typeface="Roboto"/>
              </a:rPr>
              <a:t>¿CÓMO PUEDEN PARTICIPAR LOS PADRES?</a:t>
            </a:r>
            <a:endParaRPr sz="3600" b="1">
              <a:solidFill>
                <a:srgbClr val="600000"/>
              </a:solidFill>
              <a:highlight>
                <a:srgbClr val="F8F9FA"/>
              </a:highlight>
              <a:latin typeface="Roboto"/>
              <a:ea typeface="Roboto"/>
              <a:cs typeface="Roboto"/>
              <a:sym typeface="Roboto"/>
            </a:endParaRPr>
          </a:p>
          <a:p>
            <a:pPr marL="0" lvl="0" indent="0" algn="ctr" rtl="0">
              <a:lnSpc>
                <a:spcPct val="90000"/>
              </a:lnSpc>
              <a:spcBef>
                <a:spcPts val="0"/>
              </a:spcBef>
              <a:spcAft>
                <a:spcPts val="0"/>
              </a:spcAft>
              <a:buClr>
                <a:schemeClr val="dk1"/>
              </a:buClr>
              <a:buSzPts val="1100"/>
              <a:buFont typeface="Arial"/>
              <a:buNone/>
            </a:pPr>
            <a:r>
              <a:rPr lang="en-US" sz="3600" b="1">
                <a:solidFill>
                  <a:srgbClr val="600000"/>
                </a:solidFill>
                <a:highlight>
                  <a:srgbClr val="F8F9FA"/>
                </a:highlight>
                <a:latin typeface="Roboto"/>
                <a:ea typeface="Roboto"/>
                <a:cs typeface="Roboto"/>
                <a:sym typeface="Roboto"/>
              </a:rPr>
              <a:t>EN LA EDUCACIÓN DE UN NIÑO?</a:t>
            </a:r>
            <a:endParaRPr sz="3600" b="1">
              <a:solidFill>
                <a:srgbClr val="600000"/>
              </a:solidFill>
            </a:endParaRPr>
          </a:p>
        </p:txBody>
      </p:sp>
      <p:sp>
        <p:nvSpPr>
          <p:cNvPr id="257" name="Google Shape;257;p30"/>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21</a:t>
            </a:fld>
            <a:endParaRPr/>
          </a:p>
        </p:txBody>
      </p:sp>
      <p:sp>
        <p:nvSpPr>
          <p:cNvPr id="258" name="Google Shape;258;p30"/>
          <p:cNvSpPr txBox="1"/>
          <p:nvPr/>
        </p:nvSpPr>
        <p:spPr>
          <a:xfrm>
            <a:off x="1607400" y="1932775"/>
            <a:ext cx="8977200" cy="554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endParaRPr sz="2400" b="1" i="1">
              <a:latin typeface="Calibri"/>
              <a:ea typeface="Calibri"/>
              <a:cs typeface="Calibri"/>
              <a:sym typeface="Calibri"/>
            </a:endParaRPr>
          </a:p>
        </p:txBody>
      </p:sp>
      <p:sp>
        <p:nvSpPr>
          <p:cNvPr id="259" name="Google Shape;259;p30"/>
          <p:cNvSpPr txBox="1"/>
          <p:nvPr/>
        </p:nvSpPr>
        <p:spPr>
          <a:xfrm>
            <a:off x="545400" y="1393100"/>
            <a:ext cx="11101200" cy="4951500"/>
          </a:xfrm>
          <a:prstGeom prst="rect">
            <a:avLst/>
          </a:prstGeom>
          <a:noFill/>
          <a:ln>
            <a:noFill/>
          </a:ln>
        </p:spPr>
        <p:txBody>
          <a:bodyPr spcFirstLastPara="1" wrap="square" lIns="91425" tIns="91425" rIns="91425" bIns="91425" anchor="t" anchorCtr="0">
            <a:spAutoFit/>
          </a:bodyPr>
          <a:lstStyle/>
          <a:p>
            <a:pPr marL="457200" lvl="0" indent="-361950" algn="l" rtl="0">
              <a:lnSpc>
                <a:spcPct val="115000"/>
              </a:lnSpc>
              <a:spcBef>
                <a:spcPts val="500"/>
              </a:spcBef>
              <a:spcAft>
                <a:spcPts val="0"/>
              </a:spcAft>
              <a:buClr>
                <a:srgbClr val="434343"/>
              </a:buClr>
              <a:buSzPts val="2100"/>
              <a:buFont typeface="Times New Roman"/>
              <a:buChar char="❖"/>
            </a:pPr>
            <a:r>
              <a:rPr lang="en-US" sz="2100" b="1">
                <a:solidFill>
                  <a:srgbClr val="434343"/>
                </a:solidFill>
                <a:latin typeface="Times New Roman"/>
                <a:ea typeface="Times New Roman"/>
                <a:cs typeface="Times New Roman"/>
                <a:sym typeface="Times New Roman"/>
              </a:rPr>
              <a:t>Asegúrese de que su hijo LEA entre 20 y 30 minutos todos los dias.  ¡Leer es la base de todas las áreas académicas, entonces anime a su hijo para que lea!</a:t>
            </a:r>
            <a:endParaRPr sz="2100" b="1">
              <a:solidFill>
                <a:srgbClr val="434343"/>
              </a:solidFill>
              <a:latin typeface="Times New Roman"/>
              <a:ea typeface="Times New Roman"/>
              <a:cs typeface="Times New Roman"/>
              <a:sym typeface="Times New Roman"/>
            </a:endParaRPr>
          </a:p>
          <a:p>
            <a:pPr marL="457200" lvl="0" indent="0" algn="l" rtl="0">
              <a:lnSpc>
                <a:spcPct val="115000"/>
              </a:lnSpc>
              <a:spcBef>
                <a:spcPts val="600"/>
              </a:spcBef>
              <a:spcAft>
                <a:spcPts val="0"/>
              </a:spcAft>
              <a:buNone/>
            </a:pPr>
            <a:endParaRPr sz="100" b="1">
              <a:solidFill>
                <a:srgbClr val="434343"/>
              </a:solidFill>
              <a:latin typeface="Times New Roman"/>
              <a:ea typeface="Times New Roman"/>
              <a:cs typeface="Times New Roman"/>
              <a:sym typeface="Times New Roman"/>
            </a:endParaRPr>
          </a:p>
          <a:p>
            <a:pPr marL="457200" lvl="0" indent="-361950" algn="l" rtl="0">
              <a:lnSpc>
                <a:spcPct val="115000"/>
              </a:lnSpc>
              <a:spcBef>
                <a:spcPts val="600"/>
              </a:spcBef>
              <a:spcAft>
                <a:spcPts val="0"/>
              </a:spcAft>
              <a:buClr>
                <a:srgbClr val="434343"/>
              </a:buClr>
              <a:buSzPts val="2100"/>
              <a:buFont typeface="Times New Roman"/>
              <a:buChar char="❖"/>
            </a:pPr>
            <a:r>
              <a:rPr lang="en-US" sz="2100" b="1">
                <a:solidFill>
                  <a:srgbClr val="434343"/>
                </a:solidFill>
                <a:latin typeface="Times New Roman"/>
                <a:ea typeface="Times New Roman"/>
                <a:cs typeface="Times New Roman"/>
                <a:sym typeface="Times New Roman"/>
              </a:rPr>
              <a:t>Hágale preguntas a su hijo. Sea específico. Hágale preguntas a un nivél alto, como por ejemplo:</a:t>
            </a:r>
            <a:endParaRPr sz="2100" b="1">
              <a:solidFill>
                <a:srgbClr val="434343"/>
              </a:solidFill>
              <a:latin typeface="Times New Roman"/>
              <a:ea typeface="Times New Roman"/>
              <a:cs typeface="Times New Roman"/>
              <a:sym typeface="Times New Roman"/>
            </a:endParaRPr>
          </a:p>
          <a:p>
            <a:pPr marL="457200" lvl="0" indent="0" algn="l" rtl="0">
              <a:lnSpc>
                <a:spcPct val="115000"/>
              </a:lnSpc>
              <a:spcBef>
                <a:spcPts val="600"/>
              </a:spcBef>
              <a:spcAft>
                <a:spcPts val="0"/>
              </a:spcAft>
              <a:buNone/>
            </a:pPr>
            <a:r>
              <a:rPr lang="en-US" sz="2100" b="1">
                <a:solidFill>
                  <a:srgbClr val="434343"/>
                </a:solidFill>
                <a:latin typeface="Times New Roman"/>
                <a:ea typeface="Times New Roman"/>
                <a:cs typeface="Times New Roman"/>
                <a:sym typeface="Times New Roman"/>
              </a:rPr>
              <a:t>(a) </a:t>
            </a:r>
            <a:r>
              <a:rPr lang="en-US" sz="2100" b="1" i="1">
                <a:solidFill>
                  <a:srgbClr val="434343"/>
                </a:solidFill>
                <a:latin typeface="Times New Roman"/>
                <a:ea typeface="Times New Roman"/>
                <a:cs typeface="Times New Roman"/>
                <a:sym typeface="Times New Roman"/>
              </a:rPr>
              <a:t>¿Qué estudiaste hoy en lectura o ciencias?</a:t>
            </a:r>
            <a:endParaRPr sz="2100" b="1" i="1">
              <a:solidFill>
                <a:srgbClr val="434343"/>
              </a:solidFill>
              <a:latin typeface="Times New Roman"/>
              <a:ea typeface="Times New Roman"/>
              <a:cs typeface="Times New Roman"/>
              <a:sym typeface="Times New Roman"/>
            </a:endParaRPr>
          </a:p>
          <a:p>
            <a:pPr marL="457200" lvl="0" indent="0" algn="l" rtl="0">
              <a:lnSpc>
                <a:spcPct val="115000"/>
              </a:lnSpc>
              <a:spcBef>
                <a:spcPts val="600"/>
              </a:spcBef>
              <a:spcAft>
                <a:spcPts val="0"/>
              </a:spcAft>
              <a:buNone/>
            </a:pPr>
            <a:r>
              <a:rPr lang="en-US" sz="2100" b="1" i="1">
                <a:solidFill>
                  <a:srgbClr val="434343"/>
                </a:solidFill>
                <a:latin typeface="Times New Roman"/>
                <a:ea typeface="Times New Roman"/>
                <a:cs typeface="Times New Roman"/>
                <a:sym typeface="Times New Roman"/>
              </a:rPr>
              <a:t>(b) ¿Qué hiciste hoy en matemáticas?</a:t>
            </a:r>
            <a:endParaRPr sz="2100" b="1" i="1">
              <a:solidFill>
                <a:srgbClr val="434343"/>
              </a:solidFill>
              <a:latin typeface="Times New Roman"/>
              <a:ea typeface="Times New Roman"/>
              <a:cs typeface="Times New Roman"/>
              <a:sym typeface="Times New Roman"/>
            </a:endParaRPr>
          </a:p>
          <a:p>
            <a:pPr marL="457200" lvl="0" indent="0" algn="l" rtl="0">
              <a:lnSpc>
                <a:spcPct val="115000"/>
              </a:lnSpc>
              <a:spcBef>
                <a:spcPts val="600"/>
              </a:spcBef>
              <a:spcAft>
                <a:spcPts val="0"/>
              </a:spcAft>
              <a:buNone/>
            </a:pPr>
            <a:r>
              <a:rPr lang="en-US" sz="2100" b="1" i="1">
                <a:solidFill>
                  <a:srgbClr val="434343"/>
                </a:solidFill>
                <a:latin typeface="Times New Roman"/>
                <a:ea typeface="Times New Roman"/>
                <a:cs typeface="Times New Roman"/>
                <a:sym typeface="Times New Roman"/>
              </a:rPr>
              <a:t>(c) ¿Cuéntame algo interesante que te haya ocurrido hoy en la escuela?</a:t>
            </a:r>
            <a:endParaRPr sz="2100" b="1" i="1">
              <a:solidFill>
                <a:srgbClr val="434343"/>
              </a:solidFill>
              <a:latin typeface="Times New Roman"/>
              <a:ea typeface="Times New Roman"/>
              <a:cs typeface="Times New Roman"/>
              <a:sym typeface="Times New Roman"/>
            </a:endParaRPr>
          </a:p>
          <a:p>
            <a:pPr marL="457200" lvl="0" indent="0" algn="l" rtl="0">
              <a:lnSpc>
                <a:spcPct val="115000"/>
              </a:lnSpc>
              <a:spcBef>
                <a:spcPts val="600"/>
              </a:spcBef>
              <a:spcAft>
                <a:spcPts val="0"/>
              </a:spcAft>
              <a:buNone/>
            </a:pPr>
            <a:endParaRPr sz="400" b="1">
              <a:solidFill>
                <a:srgbClr val="434343"/>
              </a:solidFill>
              <a:latin typeface="Times New Roman"/>
              <a:ea typeface="Times New Roman"/>
              <a:cs typeface="Times New Roman"/>
              <a:sym typeface="Times New Roman"/>
            </a:endParaRPr>
          </a:p>
          <a:p>
            <a:pPr marL="457200" lvl="0" indent="-361950" algn="l" rtl="0">
              <a:lnSpc>
                <a:spcPct val="115000"/>
              </a:lnSpc>
              <a:spcBef>
                <a:spcPts val="600"/>
              </a:spcBef>
              <a:spcAft>
                <a:spcPts val="0"/>
              </a:spcAft>
              <a:buClr>
                <a:srgbClr val="434343"/>
              </a:buClr>
              <a:buSzPts val="2100"/>
              <a:buFont typeface="Times New Roman"/>
              <a:buChar char="❖"/>
            </a:pPr>
            <a:r>
              <a:rPr lang="en-US" sz="2100" b="1">
                <a:solidFill>
                  <a:srgbClr val="434343"/>
                </a:solidFill>
                <a:latin typeface="Times New Roman"/>
                <a:ea typeface="Times New Roman"/>
                <a:cs typeface="Times New Roman"/>
                <a:sym typeface="Times New Roman"/>
              </a:rPr>
              <a:t>Pidale a su hijo que le muestre el trabajo del salón todas las semanas.  Sea positivo con el trabajo y no trate de compararlo con el trabajo de otro niño—simplemente demuéstrele interés.  </a:t>
            </a:r>
            <a:r>
              <a:rPr lang="en-US" sz="2100" b="1">
                <a:solidFill>
                  <a:srgbClr val="600000"/>
                </a:solidFill>
                <a:latin typeface="Times New Roman"/>
                <a:ea typeface="Times New Roman"/>
                <a:cs typeface="Times New Roman"/>
                <a:sym typeface="Times New Roman"/>
              </a:rPr>
              <a:t>¡Hable de la escuela de forma positiva!</a:t>
            </a:r>
            <a:endParaRPr sz="2100" b="1">
              <a:solidFill>
                <a:srgbClr val="600000"/>
              </a:solidFill>
              <a:latin typeface="Times New Roman"/>
              <a:ea typeface="Times New Roman"/>
              <a:cs typeface="Times New Roman"/>
              <a:sym typeface="Times New Roman"/>
            </a:endParaRPr>
          </a:p>
          <a:p>
            <a:pPr marL="457200" lvl="0" indent="0" algn="just" rtl="0">
              <a:lnSpc>
                <a:spcPct val="115000"/>
              </a:lnSpc>
              <a:spcBef>
                <a:spcPts val="600"/>
              </a:spcBef>
              <a:spcAft>
                <a:spcPts val="400"/>
              </a:spcAft>
              <a:buNone/>
            </a:pPr>
            <a:endParaRPr sz="2100" b="1">
              <a:solidFill>
                <a:srgbClr val="434343"/>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1"/>
          <p:cNvSpPr txBox="1">
            <a:spLocks noGrp="1"/>
          </p:cNvSpPr>
          <p:nvPr>
            <p:ph type="ctrTitle"/>
          </p:nvPr>
        </p:nvSpPr>
        <p:spPr>
          <a:xfrm>
            <a:off x="173250" y="209550"/>
            <a:ext cx="11845500" cy="837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1100"/>
              <a:buFont typeface="Arial"/>
              <a:buNone/>
            </a:pPr>
            <a:r>
              <a:rPr lang="en-US" sz="4600" b="1">
                <a:solidFill>
                  <a:srgbClr val="600000"/>
                </a:solidFill>
              </a:rPr>
              <a:t>TIPS FOR PARENTS</a:t>
            </a:r>
            <a:endParaRPr sz="4600" b="1">
              <a:solidFill>
                <a:srgbClr val="600000"/>
              </a:solidFill>
              <a:latin typeface="Lato"/>
              <a:ea typeface="Lato"/>
              <a:cs typeface="Lato"/>
              <a:sym typeface="Lato"/>
            </a:endParaRPr>
          </a:p>
        </p:txBody>
      </p:sp>
      <p:sp>
        <p:nvSpPr>
          <p:cNvPr id="265" name="Google Shape;265;p3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22</a:t>
            </a:fld>
            <a:endParaRPr/>
          </a:p>
        </p:txBody>
      </p:sp>
      <p:sp>
        <p:nvSpPr>
          <p:cNvPr id="266" name="Google Shape;266;p31"/>
          <p:cNvSpPr txBox="1"/>
          <p:nvPr/>
        </p:nvSpPr>
        <p:spPr>
          <a:xfrm>
            <a:off x="1607400" y="1932775"/>
            <a:ext cx="8977200" cy="554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endParaRPr sz="2400" b="1" i="1">
              <a:latin typeface="Calibri"/>
              <a:ea typeface="Calibri"/>
              <a:cs typeface="Calibri"/>
              <a:sym typeface="Calibri"/>
            </a:endParaRPr>
          </a:p>
        </p:txBody>
      </p:sp>
      <p:sp>
        <p:nvSpPr>
          <p:cNvPr id="267" name="Google Shape;267;p31"/>
          <p:cNvSpPr txBox="1"/>
          <p:nvPr/>
        </p:nvSpPr>
        <p:spPr>
          <a:xfrm>
            <a:off x="757225" y="1323975"/>
            <a:ext cx="10929900" cy="42735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rgbClr val="434343"/>
              </a:buClr>
              <a:buSzPts val="2000"/>
              <a:buFont typeface="Times New Roman"/>
              <a:buChar char="❖"/>
            </a:pPr>
            <a:r>
              <a:rPr lang="en-US" sz="2000" b="1" i="1">
                <a:solidFill>
                  <a:srgbClr val="434343"/>
                </a:solidFill>
                <a:latin typeface="Times New Roman"/>
                <a:ea typeface="Times New Roman"/>
                <a:cs typeface="Times New Roman"/>
                <a:sym typeface="Times New Roman"/>
              </a:rPr>
              <a:t>Agree on a time for homework on a daily basis.  </a:t>
            </a:r>
            <a:endParaRPr sz="2000" b="1" i="1">
              <a:solidFill>
                <a:srgbClr val="434343"/>
              </a:solidFill>
              <a:latin typeface="Times New Roman"/>
              <a:ea typeface="Times New Roman"/>
              <a:cs typeface="Times New Roman"/>
              <a:sym typeface="Times New Roman"/>
            </a:endParaRPr>
          </a:p>
          <a:p>
            <a:pPr marL="1371600" lvl="0" indent="-355600" algn="l" rtl="0">
              <a:lnSpc>
                <a:spcPct val="115000"/>
              </a:lnSpc>
              <a:spcBef>
                <a:spcPts val="0"/>
              </a:spcBef>
              <a:spcAft>
                <a:spcPts val="0"/>
              </a:spcAft>
              <a:buClr>
                <a:srgbClr val="434343"/>
              </a:buClr>
              <a:buSzPts val="2000"/>
              <a:buFont typeface="Times New Roman"/>
              <a:buChar char="●"/>
            </a:pPr>
            <a:r>
              <a:rPr lang="en-US" sz="2000" b="1">
                <a:solidFill>
                  <a:srgbClr val="434343"/>
                </a:solidFill>
                <a:latin typeface="Times New Roman"/>
                <a:ea typeface="Times New Roman"/>
                <a:cs typeface="Times New Roman"/>
                <a:sym typeface="Times New Roman"/>
              </a:rPr>
              <a:t>If your child does not have homework on a given day, have him use the agreed upon time to review prior work or read for pleasure.</a:t>
            </a:r>
            <a:endParaRPr sz="2000" b="1">
              <a:solidFill>
                <a:srgbClr val="434343"/>
              </a:solidFill>
              <a:latin typeface="Times New Roman"/>
              <a:ea typeface="Times New Roman"/>
              <a:cs typeface="Times New Roman"/>
              <a:sym typeface="Times New Roman"/>
            </a:endParaRPr>
          </a:p>
          <a:p>
            <a:pPr marL="0" lvl="0" indent="0" algn="l" rtl="0">
              <a:lnSpc>
                <a:spcPct val="115000"/>
              </a:lnSpc>
              <a:spcBef>
                <a:spcPts val="400"/>
              </a:spcBef>
              <a:spcAft>
                <a:spcPts val="0"/>
              </a:spcAft>
              <a:buNone/>
            </a:pPr>
            <a:endParaRPr sz="800" b="1">
              <a:solidFill>
                <a:srgbClr val="434343"/>
              </a:solidFill>
              <a:latin typeface="Times New Roman"/>
              <a:ea typeface="Times New Roman"/>
              <a:cs typeface="Times New Roman"/>
              <a:sym typeface="Times New Roman"/>
            </a:endParaRPr>
          </a:p>
          <a:p>
            <a:pPr marL="457200" lvl="0" indent="-355600" algn="l" rtl="0">
              <a:lnSpc>
                <a:spcPct val="115000"/>
              </a:lnSpc>
              <a:spcBef>
                <a:spcPts val="400"/>
              </a:spcBef>
              <a:spcAft>
                <a:spcPts val="0"/>
              </a:spcAft>
              <a:buClr>
                <a:srgbClr val="434343"/>
              </a:buClr>
              <a:buSzPts val="2000"/>
              <a:buFont typeface="Times New Roman"/>
              <a:buChar char="❖"/>
            </a:pPr>
            <a:r>
              <a:rPr lang="en-US" sz="2000" b="1" i="1">
                <a:solidFill>
                  <a:srgbClr val="434343"/>
                </a:solidFill>
                <a:latin typeface="Times New Roman"/>
                <a:ea typeface="Times New Roman"/>
                <a:cs typeface="Times New Roman"/>
                <a:sym typeface="Times New Roman"/>
              </a:rPr>
              <a:t>Arrange a quiet place for study and provide: </a:t>
            </a:r>
            <a:endParaRPr sz="2000" b="1">
              <a:solidFill>
                <a:srgbClr val="434343"/>
              </a:solidFill>
              <a:latin typeface="Times New Roman"/>
              <a:ea typeface="Times New Roman"/>
              <a:cs typeface="Times New Roman"/>
              <a:sym typeface="Times New Roman"/>
            </a:endParaRPr>
          </a:p>
          <a:p>
            <a:pPr marL="1371600" lvl="0" indent="-355600" algn="l" rtl="0">
              <a:lnSpc>
                <a:spcPct val="115000"/>
              </a:lnSpc>
              <a:spcBef>
                <a:spcPts val="0"/>
              </a:spcBef>
              <a:spcAft>
                <a:spcPts val="0"/>
              </a:spcAft>
              <a:buClr>
                <a:srgbClr val="434343"/>
              </a:buClr>
              <a:buSzPts val="2000"/>
              <a:buFont typeface="Times New Roman"/>
              <a:buChar char="●"/>
            </a:pPr>
            <a:r>
              <a:rPr lang="en-US" sz="2000" b="1">
                <a:solidFill>
                  <a:srgbClr val="434343"/>
                </a:solidFill>
                <a:latin typeface="Times New Roman"/>
                <a:ea typeface="Times New Roman"/>
                <a:cs typeface="Times New Roman"/>
                <a:sym typeface="Times New Roman"/>
              </a:rPr>
              <a:t>clear work surface</a:t>
            </a:r>
            <a:endParaRPr sz="2000" b="1">
              <a:solidFill>
                <a:srgbClr val="434343"/>
              </a:solidFill>
              <a:latin typeface="Times New Roman"/>
              <a:ea typeface="Times New Roman"/>
              <a:cs typeface="Times New Roman"/>
              <a:sym typeface="Times New Roman"/>
            </a:endParaRPr>
          </a:p>
          <a:p>
            <a:pPr marL="1371600" lvl="0" indent="-355600" algn="l" rtl="0">
              <a:lnSpc>
                <a:spcPct val="115000"/>
              </a:lnSpc>
              <a:spcBef>
                <a:spcPts val="0"/>
              </a:spcBef>
              <a:spcAft>
                <a:spcPts val="0"/>
              </a:spcAft>
              <a:buClr>
                <a:srgbClr val="434343"/>
              </a:buClr>
              <a:buSzPts val="2000"/>
              <a:buFont typeface="Times New Roman"/>
              <a:buChar char="●"/>
            </a:pPr>
            <a:r>
              <a:rPr lang="en-US" sz="2000" b="1">
                <a:solidFill>
                  <a:srgbClr val="434343"/>
                </a:solidFill>
                <a:latin typeface="Times New Roman"/>
                <a:ea typeface="Times New Roman"/>
                <a:cs typeface="Times New Roman"/>
                <a:sym typeface="Times New Roman"/>
              </a:rPr>
              <a:t>comfortable chair &amp; good lighting</a:t>
            </a:r>
            <a:endParaRPr sz="2000" b="1">
              <a:solidFill>
                <a:srgbClr val="434343"/>
              </a:solidFill>
              <a:latin typeface="Times New Roman"/>
              <a:ea typeface="Times New Roman"/>
              <a:cs typeface="Times New Roman"/>
              <a:sym typeface="Times New Roman"/>
            </a:endParaRPr>
          </a:p>
          <a:p>
            <a:pPr marL="1371600" lvl="0" indent="-355600" algn="l" rtl="0">
              <a:lnSpc>
                <a:spcPct val="115000"/>
              </a:lnSpc>
              <a:spcBef>
                <a:spcPts val="0"/>
              </a:spcBef>
              <a:spcAft>
                <a:spcPts val="0"/>
              </a:spcAft>
              <a:buClr>
                <a:srgbClr val="434343"/>
              </a:buClr>
              <a:buSzPts val="2000"/>
              <a:buFont typeface="Times New Roman"/>
              <a:buChar char="●"/>
            </a:pPr>
            <a:r>
              <a:rPr lang="en-US" sz="2000" b="1">
                <a:solidFill>
                  <a:srgbClr val="434343"/>
                </a:solidFill>
                <a:latin typeface="Times New Roman"/>
                <a:ea typeface="Times New Roman"/>
                <a:cs typeface="Times New Roman"/>
                <a:sym typeface="Times New Roman"/>
              </a:rPr>
              <a:t>dictionary, pen, pencil and paper</a:t>
            </a:r>
            <a:endParaRPr sz="2000" b="1">
              <a:solidFill>
                <a:srgbClr val="434343"/>
              </a:solidFill>
              <a:latin typeface="Times New Roman"/>
              <a:ea typeface="Times New Roman"/>
              <a:cs typeface="Times New Roman"/>
              <a:sym typeface="Times New Roman"/>
            </a:endParaRPr>
          </a:p>
          <a:p>
            <a:pPr marL="1828800" lvl="0" indent="0" algn="l" rtl="0">
              <a:lnSpc>
                <a:spcPct val="115000"/>
              </a:lnSpc>
              <a:spcBef>
                <a:spcPts val="400"/>
              </a:spcBef>
              <a:spcAft>
                <a:spcPts val="0"/>
              </a:spcAft>
              <a:buNone/>
            </a:pPr>
            <a:endParaRPr b="1">
              <a:solidFill>
                <a:srgbClr val="434343"/>
              </a:solidFill>
              <a:latin typeface="Times New Roman"/>
              <a:ea typeface="Times New Roman"/>
              <a:cs typeface="Times New Roman"/>
              <a:sym typeface="Times New Roman"/>
            </a:endParaRPr>
          </a:p>
          <a:p>
            <a:pPr marL="457200" lvl="0" indent="-355600" algn="l" rtl="0">
              <a:lnSpc>
                <a:spcPct val="115000"/>
              </a:lnSpc>
              <a:spcBef>
                <a:spcPts val="400"/>
              </a:spcBef>
              <a:spcAft>
                <a:spcPts val="0"/>
              </a:spcAft>
              <a:buClr>
                <a:srgbClr val="434343"/>
              </a:buClr>
              <a:buSzPts val="2000"/>
              <a:buFont typeface="Times New Roman"/>
              <a:buChar char="❖"/>
            </a:pPr>
            <a:r>
              <a:rPr lang="en-US" sz="2000" b="1" i="1">
                <a:solidFill>
                  <a:srgbClr val="434343"/>
                </a:solidFill>
                <a:latin typeface="Times New Roman"/>
                <a:ea typeface="Times New Roman"/>
                <a:cs typeface="Times New Roman"/>
                <a:sym typeface="Times New Roman"/>
              </a:rPr>
              <a:t>Be ready to help but remember to:</a:t>
            </a:r>
            <a:endParaRPr sz="2000" b="1" i="1">
              <a:solidFill>
                <a:srgbClr val="434343"/>
              </a:solidFill>
              <a:latin typeface="Times New Roman"/>
              <a:ea typeface="Times New Roman"/>
              <a:cs typeface="Times New Roman"/>
              <a:sym typeface="Times New Roman"/>
            </a:endParaRPr>
          </a:p>
          <a:p>
            <a:pPr marL="1371600" lvl="0" indent="-355600" algn="l" rtl="0">
              <a:lnSpc>
                <a:spcPct val="115000"/>
              </a:lnSpc>
              <a:spcBef>
                <a:spcPts val="0"/>
              </a:spcBef>
              <a:spcAft>
                <a:spcPts val="0"/>
              </a:spcAft>
              <a:buClr>
                <a:srgbClr val="434343"/>
              </a:buClr>
              <a:buSzPts val="2000"/>
              <a:buFont typeface="Times New Roman"/>
              <a:buChar char="●"/>
            </a:pPr>
            <a:r>
              <a:rPr lang="en-US" sz="2000" b="1">
                <a:solidFill>
                  <a:srgbClr val="434343"/>
                </a:solidFill>
                <a:latin typeface="Times New Roman"/>
                <a:ea typeface="Times New Roman"/>
                <a:cs typeface="Times New Roman"/>
                <a:sym typeface="Times New Roman"/>
              </a:rPr>
              <a:t>let the child do their own work</a:t>
            </a:r>
            <a:endParaRPr sz="2000" b="1">
              <a:solidFill>
                <a:srgbClr val="434343"/>
              </a:solidFill>
              <a:latin typeface="Times New Roman"/>
              <a:ea typeface="Times New Roman"/>
              <a:cs typeface="Times New Roman"/>
              <a:sym typeface="Times New Roman"/>
            </a:endParaRPr>
          </a:p>
          <a:p>
            <a:pPr marL="1371600" lvl="0" indent="-355600" algn="l" rtl="0">
              <a:lnSpc>
                <a:spcPct val="115000"/>
              </a:lnSpc>
              <a:spcBef>
                <a:spcPts val="0"/>
              </a:spcBef>
              <a:spcAft>
                <a:spcPts val="0"/>
              </a:spcAft>
              <a:buClr>
                <a:srgbClr val="434343"/>
              </a:buClr>
              <a:buSzPts val="2000"/>
              <a:buFont typeface="Times New Roman"/>
              <a:buChar char="●"/>
            </a:pPr>
            <a:r>
              <a:rPr lang="en-US" sz="2000" b="1">
                <a:solidFill>
                  <a:srgbClr val="434343"/>
                </a:solidFill>
                <a:latin typeface="Times New Roman"/>
                <a:ea typeface="Times New Roman"/>
                <a:cs typeface="Times New Roman"/>
                <a:sym typeface="Times New Roman"/>
              </a:rPr>
              <a:t>be patient - explain as best you can but let him or her work through it</a:t>
            </a:r>
            <a:endParaRPr>
              <a:solidFill>
                <a:srgbClr val="43434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2"/>
          <p:cNvSpPr txBox="1">
            <a:spLocks noGrp="1"/>
          </p:cNvSpPr>
          <p:nvPr>
            <p:ph type="ctrTitle"/>
          </p:nvPr>
        </p:nvSpPr>
        <p:spPr>
          <a:xfrm>
            <a:off x="173250" y="209550"/>
            <a:ext cx="11845500" cy="837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1100"/>
              <a:buFont typeface="Arial"/>
              <a:buNone/>
            </a:pPr>
            <a:r>
              <a:rPr lang="en-US" sz="4600" b="1">
                <a:solidFill>
                  <a:srgbClr val="600000"/>
                </a:solidFill>
              </a:rPr>
              <a:t>CONSEJOS ÚTILES PARA LOS PADRES </a:t>
            </a:r>
            <a:endParaRPr sz="4600" b="1">
              <a:solidFill>
                <a:srgbClr val="600000"/>
              </a:solidFill>
              <a:latin typeface="Lato"/>
              <a:ea typeface="Lato"/>
              <a:cs typeface="Lato"/>
              <a:sym typeface="Lato"/>
            </a:endParaRPr>
          </a:p>
        </p:txBody>
      </p:sp>
      <p:sp>
        <p:nvSpPr>
          <p:cNvPr id="273" name="Google Shape;273;p3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23</a:t>
            </a:fld>
            <a:endParaRPr/>
          </a:p>
        </p:txBody>
      </p:sp>
      <p:sp>
        <p:nvSpPr>
          <p:cNvPr id="274" name="Google Shape;274;p32"/>
          <p:cNvSpPr txBox="1"/>
          <p:nvPr/>
        </p:nvSpPr>
        <p:spPr>
          <a:xfrm>
            <a:off x="1607400" y="1932775"/>
            <a:ext cx="8977200" cy="554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endParaRPr sz="2400" b="1" i="1">
              <a:latin typeface="Calibri"/>
              <a:ea typeface="Calibri"/>
              <a:cs typeface="Calibri"/>
              <a:sym typeface="Calibri"/>
            </a:endParaRPr>
          </a:p>
        </p:txBody>
      </p:sp>
      <p:sp>
        <p:nvSpPr>
          <p:cNvPr id="275" name="Google Shape;275;p32"/>
          <p:cNvSpPr txBox="1"/>
          <p:nvPr/>
        </p:nvSpPr>
        <p:spPr>
          <a:xfrm>
            <a:off x="757225" y="1323975"/>
            <a:ext cx="10929900" cy="4302900"/>
          </a:xfrm>
          <a:prstGeom prst="rect">
            <a:avLst/>
          </a:prstGeom>
          <a:noFill/>
          <a:ln>
            <a:noFill/>
          </a:ln>
        </p:spPr>
        <p:txBody>
          <a:bodyPr spcFirstLastPara="1" wrap="square" lIns="91425" tIns="91425" rIns="91425" bIns="91425" anchor="t" anchorCtr="0">
            <a:spAutoFit/>
          </a:bodyPr>
          <a:lstStyle/>
          <a:p>
            <a:pPr marL="457200" lvl="0" indent="-361950" algn="l" rtl="0">
              <a:lnSpc>
                <a:spcPct val="115000"/>
              </a:lnSpc>
              <a:spcBef>
                <a:spcPts val="500"/>
              </a:spcBef>
              <a:spcAft>
                <a:spcPts val="0"/>
              </a:spcAft>
              <a:buClr>
                <a:srgbClr val="434343"/>
              </a:buClr>
              <a:buSzPts val="2100"/>
              <a:buChar char="❖"/>
            </a:pPr>
            <a:r>
              <a:rPr lang="en-US" sz="2100" b="1" i="1">
                <a:solidFill>
                  <a:srgbClr val="434343"/>
                </a:solidFill>
                <a:latin typeface="Times New Roman"/>
                <a:ea typeface="Times New Roman"/>
                <a:cs typeface="Times New Roman"/>
                <a:sym typeface="Times New Roman"/>
              </a:rPr>
              <a:t>Establezca un horario para realizar la tarea diariamente</a:t>
            </a:r>
            <a:r>
              <a:rPr lang="en-US" sz="2100" b="1">
                <a:solidFill>
                  <a:srgbClr val="434343"/>
                </a:solidFill>
                <a:latin typeface="Times New Roman"/>
                <a:ea typeface="Times New Roman"/>
                <a:cs typeface="Times New Roman"/>
                <a:sym typeface="Times New Roman"/>
              </a:rPr>
              <a:t>.  </a:t>
            </a:r>
            <a:endParaRPr sz="2100" b="1">
              <a:solidFill>
                <a:srgbClr val="434343"/>
              </a:solidFill>
              <a:latin typeface="Times New Roman"/>
              <a:ea typeface="Times New Roman"/>
              <a:cs typeface="Times New Roman"/>
              <a:sym typeface="Times New Roman"/>
            </a:endParaRPr>
          </a:p>
          <a:p>
            <a:pPr marL="914400" lvl="0" indent="-361950" algn="l" rtl="0">
              <a:lnSpc>
                <a:spcPct val="115000"/>
              </a:lnSpc>
              <a:spcBef>
                <a:spcPts val="0"/>
              </a:spcBef>
              <a:spcAft>
                <a:spcPts val="0"/>
              </a:spcAft>
              <a:buClr>
                <a:srgbClr val="434343"/>
              </a:buClr>
              <a:buSzPts val="2100"/>
              <a:buFont typeface="Times New Roman"/>
              <a:buChar char="●"/>
            </a:pPr>
            <a:r>
              <a:rPr lang="en-US" sz="2100" b="1">
                <a:solidFill>
                  <a:srgbClr val="434343"/>
                </a:solidFill>
                <a:latin typeface="Times New Roman"/>
                <a:ea typeface="Times New Roman"/>
                <a:cs typeface="Times New Roman"/>
                <a:sym typeface="Times New Roman"/>
              </a:rPr>
              <a:t>Si su hijo no tiene tarea, haga que utilice el tiempo establecido para repasar trabajos anteriores o para leer por placer.</a:t>
            </a:r>
            <a:endParaRPr sz="2100" b="1">
              <a:solidFill>
                <a:srgbClr val="434343"/>
              </a:solidFill>
              <a:latin typeface="Times New Roman"/>
              <a:ea typeface="Times New Roman"/>
              <a:cs typeface="Times New Roman"/>
              <a:sym typeface="Times New Roman"/>
            </a:endParaRPr>
          </a:p>
          <a:p>
            <a:pPr marL="914400" lvl="0" indent="0" algn="l" rtl="0">
              <a:lnSpc>
                <a:spcPct val="115000"/>
              </a:lnSpc>
              <a:spcBef>
                <a:spcPts val="600"/>
              </a:spcBef>
              <a:spcAft>
                <a:spcPts val="0"/>
              </a:spcAft>
              <a:buNone/>
            </a:pPr>
            <a:endParaRPr sz="400" b="1">
              <a:solidFill>
                <a:srgbClr val="434343"/>
              </a:solidFill>
              <a:latin typeface="Times New Roman"/>
              <a:ea typeface="Times New Roman"/>
              <a:cs typeface="Times New Roman"/>
              <a:sym typeface="Times New Roman"/>
            </a:endParaRPr>
          </a:p>
          <a:p>
            <a:pPr marL="457200" lvl="0" indent="-361950" algn="l" rtl="0">
              <a:lnSpc>
                <a:spcPct val="115000"/>
              </a:lnSpc>
              <a:spcBef>
                <a:spcPts val="600"/>
              </a:spcBef>
              <a:spcAft>
                <a:spcPts val="0"/>
              </a:spcAft>
              <a:buClr>
                <a:srgbClr val="434343"/>
              </a:buClr>
              <a:buSzPts val="2100"/>
              <a:buFont typeface="Times New Roman"/>
              <a:buChar char="❖"/>
            </a:pPr>
            <a:r>
              <a:rPr lang="en-US" sz="2100" b="1" i="1">
                <a:solidFill>
                  <a:srgbClr val="434343"/>
                </a:solidFill>
                <a:latin typeface="Times New Roman"/>
                <a:ea typeface="Times New Roman"/>
                <a:cs typeface="Times New Roman"/>
                <a:sym typeface="Times New Roman"/>
              </a:rPr>
              <a:t>Establezca un lugar tranquilo para estudiar y proporciónele:</a:t>
            </a:r>
            <a:endParaRPr sz="2100" b="1">
              <a:solidFill>
                <a:srgbClr val="434343"/>
              </a:solidFill>
              <a:latin typeface="Times New Roman"/>
              <a:ea typeface="Times New Roman"/>
              <a:cs typeface="Times New Roman"/>
              <a:sym typeface="Times New Roman"/>
            </a:endParaRPr>
          </a:p>
          <a:p>
            <a:pPr marL="914400" lvl="0" indent="-361950" algn="l" rtl="0">
              <a:lnSpc>
                <a:spcPct val="115000"/>
              </a:lnSpc>
              <a:spcBef>
                <a:spcPts val="0"/>
              </a:spcBef>
              <a:spcAft>
                <a:spcPts val="0"/>
              </a:spcAft>
              <a:buClr>
                <a:srgbClr val="434343"/>
              </a:buClr>
              <a:buSzPts val="2100"/>
              <a:buFont typeface="Times New Roman"/>
              <a:buChar char="●"/>
            </a:pPr>
            <a:r>
              <a:rPr lang="en-US" sz="2100" b="1">
                <a:solidFill>
                  <a:srgbClr val="434343"/>
                </a:solidFill>
                <a:latin typeface="Times New Roman"/>
                <a:ea typeface="Times New Roman"/>
                <a:cs typeface="Times New Roman"/>
                <a:sym typeface="Times New Roman"/>
              </a:rPr>
              <a:t>Una superficie de trabajo despejada</a:t>
            </a:r>
            <a:endParaRPr sz="2100" b="1">
              <a:solidFill>
                <a:srgbClr val="434343"/>
              </a:solidFill>
              <a:latin typeface="Times New Roman"/>
              <a:ea typeface="Times New Roman"/>
              <a:cs typeface="Times New Roman"/>
              <a:sym typeface="Times New Roman"/>
            </a:endParaRPr>
          </a:p>
          <a:p>
            <a:pPr marL="914400" lvl="0" indent="-361950" algn="l" rtl="0">
              <a:lnSpc>
                <a:spcPct val="115000"/>
              </a:lnSpc>
              <a:spcBef>
                <a:spcPts val="0"/>
              </a:spcBef>
              <a:spcAft>
                <a:spcPts val="0"/>
              </a:spcAft>
              <a:buClr>
                <a:srgbClr val="434343"/>
              </a:buClr>
              <a:buSzPts val="2100"/>
              <a:buFont typeface="Times New Roman"/>
              <a:buChar char="●"/>
            </a:pPr>
            <a:r>
              <a:rPr lang="en-US" sz="2100" b="1">
                <a:solidFill>
                  <a:srgbClr val="434343"/>
                </a:solidFill>
                <a:latin typeface="Times New Roman"/>
                <a:ea typeface="Times New Roman"/>
                <a:cs typeface="Times New Roman"/>
                <a:sym typeface="Times New Roman"/>
              </a:rPr>
              <a:t>Una silla cómoda y buena iluminación</a:t>
            </a:r>
            <a:endParaRPr sz="2100" b="1">
              <a:solidFill>
                <a:srgbClr val="434343"/>
              </a:solidFill>
              <a:latin typeface="Times New Roman"/>
              <a:ea typeface="Times New Roman"/>
              <a:cs typeface="Times New Roman"/>
              <a:sym typeface="Times New Roman"/>
            </a:endParaRPr>
          </a:p>
          <a:p>
            <a:pPr marL="914400" lvl="0" indent="-361950" algn="l" rtl="0">
              <a:lnSpc>
                <a:spcPct val="115000"/>
              </a:lnSpc>
              <a:spcBef>
                <a:spcPts val="0"/>
              </a:spcBef>
              <a:spcAft>
                <a:spcPts val="0"/>
              </a:spcAft>
              <a:buClr>
                <a:srgbClr val="434343"/>
              </a:buClr>
              <a:buSzPts val="2100"/>
              <a:buFont typeface="Times New Roman"/>
              <a:buChar char="●"/>
            </a:pPr>
            <a:r>
              <a:rPr lang="en-US" sz="2100" b="1">
                <a:solidFill>
                  <a:srgbClr val="434343"/>
                </a:solidFill>
                <a:latin typeface="Times New Roman"/>
                <a:ea typeface="Times New Roman"/>
                <a:cs typeface="Times New Roman"/>
                <a:sym typeface="Times New Roman"/>
              </a:rPr>
              <a:t>Diccionario, lapicera (pluma), lápiz y papel;</a:t>
            </a:r>
            <a:endParaRPr sz="2100" b="1">
              <a:solidFill>
                <a:srgbClr val="434343"/>
              </a:solidFill>
              <a:latin typeface="Times New Roman"/>
              <a:ea typeface="Times New Roman"/>
              <a:cs typeface="Times New Roman"/>
              <a:sym typeface="Times New Roman"/>
            </a:endParaRPr>
          </a:p>
          <a:p>
            <a:pPr marL="914400" lvl="0" indent="0" algn="l" rtl="0">
              <a:lnSpc>
                <a:spcPct val="115000"/>
              </a:lnSpc>
              <a:spcBef>
                <a:spcPts val="600"/>
              </a:spcBef>
              <a:spcAft>
                <a:spcPts val="0"/>
              </a:spcAft>
              <a:buNone/>
            </a:pPr>
            <a:endParaRPr sz="400" b="1">
              <a:solidFill>
                <a:srgbClr val="434343"/>
              </a:solidFill>
              <a:latin typeface="Times New Roman"/>
              <a:ea typeface="Times New Roman"/>
              <a:cs typeface="Times New Roman"/>
              <a:sym typeface="Times New Roman"/>
            </a:endParaRPr>
          </a:p>
          <a:p>
            <a:pPr marL="457200" lvl="0" indent="-361950" algn="l" rtl="0">
              <a:lnSpc>
                <a:spcPct val="115000"/>
              </a:lnSpc>
              <a:spcBef>
                <a:spcPts val="600"/>
              </a:spcBef>
              <a:spcAft>
                <a:spcPts val="0"/>
              </a:spcAft>
              <a:buClr>
                <a:srgbClr val="434343"/>
              </a:buClr>
              <a:buSzPts val="2100"/>
              <a:buFont typeface="Times New Roman"/>
              <a:buChar char="❖"/>
            </a:pPr>
            <a:r>
              <a:rPr lang="en-US" sz="2100" b="1" i="1">
                <a:solidFill>
                  <a:srgbClr val="434343"/>
                </a:solidFill>
                <a:latin typeface="Times New Roman"/>
                <a:ea typeface="Times New Roman"/>
                <a:cs typeface="Times New Roman"/>
                <a:sym typeface="Times New Roman"/>
              </a:rPr>
              <a:t>Esté listo para ayudarlo, pero recuerde:</a:t>
            </a:r>
            <a:endParaRPr sz="2100" b="1">
              <a:solidFill>
                <a:srgbClr val="434343"/>
              </a:solidFill>
              <a:latin typeface="Times New Roman"/>
              <a:ea typeface="Times New Roman"/>
              <a:cs typeface="Times New Roman"/>
              <a:sym typeface="Times New Roman"/>
            </a:endParaRPr>
          </a:p>
          <a:p>
            <a:pPr marL="914400" lvl="0" indent="-361950" algn="l" rtl="0">
              <a:lnSpc>
                <a:spcPct val="115000"/>
              </a:lnSpc>
              <a:spcBef>
                <a:spcPts val="0"/>
              </a:spcBef>
              <a:spcAft>
                <a:spcPts val="0"/>
              </a:spcAft>
              <a:buClr>
                <a:srgbClr val="434343"/>
              </a:buClr>
              <a:buSzPts val="2100"/>
              <a:buFont typeface="Times New Roman"/>
              <a:buChar char="●"/>
            </a:pPr>
            <a:r>
              <a:rPr lang="en-US" sz="2100" b="1">
                <a:solidFill>
                  <a:srgbClr val="434343"/>
                </a:solidFill>
                <a:latin typeface="Times New Roman"/>
                <a:ea typeface="Times New Roman"/>
                <a:cs typeface="Times New Roman"/>
                <a:sym typeface="Times New Roman"/>
              </a:rPr>
              <a:t>Deje que su hijo haga su propia tarea</a:t>
            </a:r>
            <a:endParaRPr sz="2100" b="1">
              <a:solidFill>
                <a:srgbClr val="434343"/>
              </a:solidFill>
              <a:latin typeface="Times New Roman"/>
              <a:ea typeface="Times New Roman"/>
              <a:cs typeface="Times New Roman"/>
              <a:sym typeface="Times New Roman"/>
            </a:endParaRPr>
          </a:p>
          <a:p>
            <a:pPr marL="914400" lvl="0" indent="-361950" algn="l" rtl="0">
              <a:lnSpc>
                <a:spcPct val="115000"/>
              </a:lnSpc>
              <a:spcBef>
                <a:spcPts val="0"/>
              </a:spcBef>
              <a:spcAft>
                <a:spcPts val="0"/>
              </a:spcAft>
              <a:buClr>
                <a:srgbClr val="434343"/>
              </a:buClr>
              <a:buSzPts val="2100"/>
              <a:buFont typeface="Times New Roman"/>
              <a:buChar char="●"/>
            </a:pPr>
            <a:r>
              <a:rPr lang="en-US" sz="2100" b="1">
                <a:solidFill>
                  <a:srgbClr val="434343"/>
                </a:solidFill>
                <a:latin typeface="Times New Roman"/>
                <a:ea typeface="Times New Roman"/>
                <a:cs typeface="Times New Roman"/>
                <a:sym typeface="Times New Roman"/>
              </a:rPr>
              <a:t>Sea paciente - explíquele lo mejor que pueda pero déjelo/a resolver su trabajo.</a:t>
            </a:r>
            <a:endParaRPr sz="2100" b="1" i="1">
              <a:solidFill>
                <a:srgbClr val="434343"/>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5"/>
        <p:cNvGrpSpPr/>
        <p:nvPr/>
      </p:nvGrpSpPr>
      <p:grpSpPr>
        <a:xfrm>
          <a:off x="0" y="0"/>
          <a:ext cx="0" cy="0"/>
          <a:chOff x="0" y="0"/>
          <a:chExt cx="0" cy="0"/>
        </a:xfrm>
      </p:grpSpPr>
      <p:sp>
        <p:nvSpPr>
          <p:cNvPr id="296" name="Google Shape;296;p35"/>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24</a:t>
            </a:fld>
            <a:endParaRPr/>
          </a:p>
        </p:txBody>
      </p:sp>
      <p:sp>
        <p:nvSpPr>
          <p:cNvPr id="297" name="Google Shape;297;p35"/>
          <p:cNvSpPr txBox="1"/>
          <p:nvPr/>
        </p:nvSpPr>
        <p:spPr>
          <a:xfrm>
            <a:off x="1436224" y="2214761"/>
            <a:ext cx="6243600" cy="3802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3100" b="1" dirty="0">
                <a:solidFill>
                  <a:srgbClr val="8D1515"/>
                </a:solidFill>
                <a:latin typeface="Times New Roman"/>
                <a:ea typeface="Times New Roman"/>
                <a:cs typeface="Times New Roman"/>
                <a:sym typeface="Times New Roman"/>
              </a:rPr>
              <a:t>Thank you for your Support!!!</a:t>
            </a:r>
            <a:endParaRPr sz="3100" b="1" dirty="0">
              <a:solidFill>
                <a:srgbClr val="8D1515"/>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US" sz="3100" b="1" dirty="0">
                <a:solidFill>
                  <a:srgbClr val="8D1515"/>
                </a:solidFill>
                <a:latin typeface="Times New Roman"/>
                <a:ea typeface="Times New Roman"/>
                <a:cs typeface="Times New Roman"/>
                <a:sym typeface="Times New Roman"/>
              </a:rPr>
              <a:t>Gracias por su Apoyo!!!</a:t>
            </a:r>
            <a:endParaRPr sz="3100" b="1" dirty="0">
              <a:solidFill>
                <a:srgbClr val="8D1515"/>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500" b="1" dirty="0">
              <a:solidFill>
                <a:srgbClr val="BC1C1C"/>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US" sz="2000" b="1" dirty="0">
                <a:solidFill>
                  <a:srgbClr val="BC1C1C"/>
                </a:solidFill>
                <a:latin typeface="Times New Roman"/>
                <a:ea typeface="Times New Roman"/>
                <a:cs typeface="Times New Roman"/>
                <a:sym typeface="Times New Roman"/>
              </a:rPr>
              <a:t>Tomas Tamez, Parent and Family Engagement Director</a:t>
            </a:r>
            <a:endParaRPr sz="2000" b="1" dirty="0">
              <a:solidFill>
                <a:srgbClr val="BC1C1C"/>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US" sz="2000" dirty="0" err="1">
                <a:solidFill>
                  <a:srgbClr val="BC1C1C"/>
                </a:solidFill>
                <a:latin typeface="Times New Roman"/>
                <a:ea typeface="Times New Roman"/>
                <a:cs typeface="Times New Roman"/>
                <a:sym typeface="Times New Roman"/>
              </a:rPr>
              <a:t>Ph</a:t>
            </a:r>
            <a:r>
              <a:rPr lang="en-US" sz="2000" dirty="0">
                <a:solidFill>
                  <a:srgbClr val="BC1C1C"/>
                </a:solidFill>
                <a:latin typeface="Times New Roman"/>
                <a:ea typeface="Times New Roman"/>
                <a:cs typeface="Times New Roman"/>
                <a:sym typeface="Times New Roman"/>
              </a:rPr>
              <a:t>: (956) 464-1600 ext. 1231</a:t>
            </a:r>
            <a:endParaRPr sz="2000" dirty="0">
              <a:solidFill>
                <a:srgbClr val="BC1C1C"/>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US" sz="2000" dirty="0">
                <a:solidFill>
                  <a:srgbClr val="BC1C1C"/>
                </a:solidFill>
                <a:latin typeface="Times New Roman"/>
                <a:ea typeface="Times New Roman"/>
                <a:cs typeface="Times New Roman"/>
                <a:sym typeface="Times New Roman"/>
              </a:rPr>
              <a:t>E-mail: ttamez@donnaisd.net</a:t>
            </a:r>
            <a:endParaRPr sz="2000" dirty="0">
              <a:solidFill>
                <a:srgbClr val="BC1C1C"/>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000" b="1" dirty="0">
              <a:solidFill>
                <a:srgbClr val="BC1C1C"/>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US" sz="2000" b="1" dirty="0">
                <a:solidFill>
                  <a:srgbClr val="BC1C1C"/>
                </a:solidFill>
                <a:latin typeface="Times New Roman"/>
                <a:ea typeface="Times New Roman"/>
                <a:cs typeface="Times New Roman"/>
                <a:sym typeface="Times New Roman"/>
              </a:rPr>
              <a:t>Norma L. Guevara, Secretary</a:t>
            </a:r>
            <a:endParaRPr sz="2000" b="1" dirty="0">
              <a:solidFill>
                <a:srgbClr val="BC1C1C"/>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US" sz="2000" dirty="0" err="1">
                <a:solidFill>
                  <a:srgbClr val="BC1C1C"/>
                </a:solidFill>
                <a:latin typeface="Times New Roman"/>
                <a:ea typeface="Times New Roman"/>
                <a:cs typeface="Times New Roman"/>
                <a:sym typeface="Times New Roman"/>
              </a:rPr>
              <a:t>Ph</a:t>
            </a:r>
            <a:r>
              <a:rPr lang="en-US" sz="2000" dirty="0">
                <a:solidFill>
                  <a:srgbClr val="BC1C1C"/>
                </a:solidFill>
                <a:latin typeface="Times New Roman"/>
                <a:ea typeface="Times New Roman"/>
                <a:cs typeface="Times New Roman"/>
                <a:sym typeface="Times New Roman"/>
              </a:rPr>
              <a:t>: (956) 464-1600 ext. 1231</a:t>
            </a:r>
            <a:endParaRPr sz="2000" dirty="0">
              <a:solidFill>
                <a:srgbClr val="BC1C1C"/>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US" sz="2000" dirty="0">
                <a:solidFill>
                  <a:srgbClr val="BC1C1C"/>
                </a:solidFill>
                <a:latin typeface="Times New Roman"/>
                <a:ea typeface="Times New Roman"/>
                <a:cs typeface="Times New Roman"/>
                <a:sym typeface="Times New Roman"/>
              </a:rPr>
              <a:t>E-mail: nlguevara@donnaisd.net</a:t>
            </a:r>
            <a:endParaRPr sz="2000" dirty="0">
              <a:solidFill>
                <a:srgbClr val="BC1C1C"/>
              </a:solidFill>
              <a:latin typeface="Times New Roman"/>
              <a:ea typeface="Times New Roman"/>
              <a:cs typeface="Times New Roman"/>
              <a:sym typeface="Times New Roman"/>
            </a:endParaRPr>
          </a:p>
        </p:txBody>
      </p:sp>
      <p:pic>
        <p:nvPicPr>
          <p:cNvPr id="298" name="Google Shape;298;p35"/>
          <p:cNvPicPr preferRelativeResize="0"/>
          <p:nvPr/>
        </p:nvPicPr>
        <p:blipFill>
          <a:blip r:embed="rId4">
            <a:alphaModFix/>
          </a:blip>
          <a:stretch>
            <a:fillRect/>
          </a:stretch>
        </p:blipFill>
        <p:spPr>
          <a:xfrm>
            <a:off x="376000" y="4305300"/>
            <a:ext cx="2120449" cy="2443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
        <p:cNvGrpSpPr/>
        <p:nvPr/>
      </p:nvGrpSpPr>
      <p:grpSpPr>
        <a:xfrm>
          <a:off x="0" y="0"/>
          <a:ext cx="0" cy="0"/>
          <a:chOff x="0" y="0"/>
          <a:chExt cx="0" cy="0"/>
        </a:xfrm>
      </p:grpSpPr>
      <p:sp>
        <p:nvSpPr>
          <p:cNvPr id="39" name="Google Shape;39;p6"/>
          <p:cNvSpPr txBox="1"/>
          <p:nvPr/>
        </p:nvSpPr>
        <p:spPr>
          <a:xfrm>
            <a:off x="651574" y="737100"/>
            <a:ext cx="2817000" cy="269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0" name="Google Shape;40;p6"/>
          <p:cNvSpPr txBox="1"/>
          <p:nvPr/>
        </p:nvSpPr>
        <p:spPr>
          <a:xfrm>
            <a:off x="2519744" y="1303663"/>
            <a:ext cx="6859800" cy="794700"/>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rgbClr val="000000"/>
              </a:buClr>
              <a:buSzPts val="4500"/>
              <a:buFont typeface="Arial"/>
              <a:buNone/>
            </a:pPr>
            <a:r>
              <a:rPr lang="en-US" sz="4500" b="1" i="0" u="none" strike="noStrike" cap="none">
                <a:solidFill>
                  <a:schemeClr val="dk1"/>
                </a:solidFill>
                <a:latin typeface="Calibri"/>
                <a:ea typeface="Calibri"/>
                <a:cs typeface="Calibri"/>
                <a:sym typeface="Calibri"/>
              </a:rPr>
              <a:t>Visi</a:t>
            </a:r>
            <a:r>
              <a:rPr lang="en-US" sz="4500" b="1">
                <a:solidFill>
                  <a:schemeClr val="dk1"/>
                </a:solidFill>
                <a:latin typeface="Calibri"/>
                <a:ea typeface="Calibri"/>
                <a:cs typeface="Calibri"/>
                <a:sym typeface="Calibri"/>
              </a:rPr>
              <a:t>ó</a:t>
            </a:r>
            <a:r>
              <a:rPr lang="en-US" sz="4500" b="1" i="0" u="none" strike="noStrike" cap="none">
                <a:solidFill>
                  <a:schemeClr val="dk1"/>
                </a:solidFill>
                <a:latin typeface="Calibri"/>
                <a:ea typeface="Calibri"/>
                <a:cs typeface="Calibri"/>
                <a:sym typeface="Calibri"/>
              </a:rPr>
              <a:t>n</a:t>
            </a:r>
            <a:endParaRPr sz="4500" b="1" i="0" u="none" strike="noStrike" cap="none">
              <a:solidFill>
                <a:schemeClr val="dk1"/>
              </a:solidFill>
              <a:latin typeface="Calibri"/>
              <a:ea typeface="Calibri"/>
              <a:cs typeface="Calibri"/>
              <a:sym typeface="Calibri"/>
            </a:endParaRPr>
          </a:p>
        </p:txBody>
      </p:sp>
      <p:sp>
        <p:nvSpPr>
          <p:cNvPr id="41" name="Google Shape;41;p6"/>
          <p:cNvSpPr txBox="1"/>
          <p:nvPr/>
        </p:nvSpPr>
        <p:spPr>
          <a:xfrm>
            <a:off x="550243" y="2012175"/>
            <a:ext cx="11000100" cy="756000"/>
          </a:xfrm>
          <a:prstGeom prst="rect">
            <a:avLst/>
          </a:prstGeom>
          <a:noFill/>
          <a:ln>
            <a:noFill/>
          </a:ln>
        </p:spPr>
        <p:txBody>
          <a:bodyPr spcFirstLastPara="1" wrap="square" lIns="68575" tIns="34275" rIns="68575" bIns="34275" anchor="t" anchorCtr="0">
            <a:noAutofit/>
          </a:bodyPr>
          <a:lstStyle/>
          <a:p>
            <a:pPr marL="0" marR="38100" lvl="0" indent="0" algn="ctr" rtl="0">
              <a:lnSpc>
                <a:spcPct val="128571"/>
              </a:lnSpc>
              <a:spcBef>
                <a:spcPts val="0"/>
              </a:spcBef>
              <a:spcAft>
                <a:spcPts val="0"/>
              </a:spcAft>
              <a:buClr>
                <a:schemeClr val="dk1"/>
              </a:buClr>
              <a:buSzPts val="1100"/>
              <a:buFont typeface="Arial"/>
              <a:buNone/>
            </a:pPr>
            <a:r>
              <a:rPr lang="en-US" sz="2100">
                <a:solidFill>
                  <a:srgbClr val="202124"/>
                </a:solidFill>
                <a:highlight>
                  <a:srgbClr val="F8F9FA"/>
                </a:highlight>
              </a:rPr>
              <a:t>“Todos los estudiantes de Donna ISD están empoderados con habilidades académicas y de vida para liderar con valentía y lograr el éxito personal en una sociedad global”.</a:t>
            </a:r>
            <a:endParaRPr sz="2100">
              <a:solidFill>
                <a:srgbClr val="202124"/>
              </a:solidFill>
              <a:highlight>
                <a:srgbClr val="F8F9FA"/>
              </a:highlight>
            </a:endParaRPr>
          </a:p>
          <a:p>
            <a:pPr marL="0" marR="0" lvl="0" indent="0" algn="ctr" rtl="0">
              <a:lnSpc>
                <a:spcPct val="90000"/>
              </a:lnSpc>
              <a:spcBef>
                <a:spcPts val="800"/>
              </a:spcBef>
              <a:spcAft>
                <a:spcPts val="0"/>
              </a:spcAft>
              <a:buClr>
                <a:srgbClr val="000000"/>
              </a:buClr>
              <a:buSzPts val="2500"/>
              <a:buFont typeface="Arial"/>
              <a:buNone/>
            </a:pPr>
            <a:endParaRPr sz="2500">
              <a:solidFill>
                <a:schemeClr val="dk1"/>
              </a:solidFill>
              <a:latin typeface="Calibri"/>
              <a:ea typeface="Calibri"/>
              <a:cs typeface="Calibri"/>
              <a:sym typeface="Calibri"/>
            </a:endParaRPr>
          </a:p>
          <a:p>
            <a:pPr marL="0" marR="0" lvl="0" indent="0" algn="ctr" rtl="0">
              <a:lnSpc>
                <a:spcPct val="90000"/>
              </a:lnSpc>
              <a:spcBef>
                <a:spcPts val="800"/>
              </a:spcBef>
              <a:spcAft>
                <a:spcPts val="0"/>
              </a:spcAft>
              <a:buClr>
                <a:srgbClr val="000000"/>
              </a:buClr>
              <a:buSzPts val="2000"/>
              <a:buFont typeface="Arial"/>
              <a:buNone/>
            </a:pPr>
            <a:endParaRPr sz="2000" b="0" i="1" u="none" strike="noStrike" cap="none">
              <a:solidFill>
                <a:srgbClr val="5B0F00"/>
              </a:solidFill>
              <a:latin typeface="Arial"/>
              <a:ea typeface="Arial"/>
              <a:cs typeface="Arial"/>
              <a:sym typeface="Arial"/>
            </a:endParaRPr>
          </a:p>
          <a:p>
            <a:pPr marL="0" marR="0" lvl="0" indent="0" algn="ctr" rtl="0">
              <a:lnSpc>
                <a:spcPct val="90000"/>
              </a:lnSpc>
              <a:spcBef>
                <a:spcPts val="800"/>
              </a:spcBef>
              <a:spcAft>
                <a:spcPts val="0"/>
              </a:spcAft>
              <a:buClr>
                <a:srgbClr val="000000"/>
              </a:buClr>
              <a:buSzPts val="2000"/>
              <a:buFont typeface="Arial"/>
              <a:buNone/>
            </a:pPr>
            <a:endParaRPr sz="2000" b="0" i="1" u="none" strike="noStrike" cap="none">
              <a:solidFill>
                <a:srgbClr val="5B0F00"/>
              </a:solidFill>
              <a:latin typeface="Arial"/>
              <a:ea typeface="Arial"/>
              <a:cs typeface="Arial"/>
              <a:sym typeface="Arial"/>
            </a:endParaRPr>
          </a:p>
        </p:txBody>
      </p:sp>
      <p:sp>
        <p:nvSpPr>
          <p:cNvPr id="42" name="Google Shape;42;p6"/>
          <p:cNvSpPr txBox="1"/>
          <p:nvPr/>
        </p:nvSpPr>
        <p:spPr>
          <a:xfrm>
            <a:off x="2666107" y="2997125"/>
            <a:ext cx="6859800" cy="794700"/>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rgbClr val="000000"/>
              </a:buClr>
              <a:buSzPts val="4500"/>
              <a:buFont typeface="Arial"/>
              <a:buNone/>
            </a:pPr>
            <a:r>
              <a:rPr lang="en-US" sz="4500" b="1" i="0" u="none" strike="noStrike" cap="none">
                <a:solidFill>
                  <a:schemeClr val="dk1"/>
                </a:solidFill>
                <a:latin typeface="Calibri"/>
                <a:ea typeface="Calibri"/>
                <a:cs typeface="Calibri"/>
                <a:sym typeface="Calibri"/>
              </a:rPr>
              <a:t>Misi</a:t>
            </a:r>
            <a:r>
              <a:rPr lang="en-US" sz="4500" b="1">
                <a:solidFill>
                  <a:schemeClr val="dk1"/>
                </a:solidFill>
                <a:latin typeface="Calibri"/>
                <a:ea typeface="Calibri"/>
                <a:cs typeface="Calibri"/>
                <a:sym typeface="Calibri"/>
              </a:rPr>
              <a:t>ó</a:t>
            </a:r>
            <a:r>
              <a:rPr lang="en-US" sz="4500" b="1" i="0" u="none" strike="noStrike" cap="none">
                <a:solidFill>
                  <a:schemeClr val="dk1"/>
                </a:solidFill>
                <a:latin typeface="Calibri"/>
                <a:ea typeface="Calibri"/>
                <a:cs typeface="Calibri"/>
                <a:sym typeface="Calibri"/>
              </a:rPr>
              <a:t>n</a:t>
            </a:r>
            <a:endParaRPr sz="4500" b="1" i="0" u="none" strike="noStrike" cap="none">
              <a:solidFill>
                <a:schemeClr val="dk1"/>
              </a:solidFill>
              <a:latin typeface="Calibri"/>
              <a:ea typeface="Calibri"/>
              <a:cs typeface="Calibri"/>
              <a:sym typeface="Calibri"/>
            </a:endParaRPr>
          </a:p>
        </p:txBody>
      </p:sp>
      <p:sp>
        <p:nvSpPr>
          <p:cNvPr id="43" name="Google Shape;43;p6"/>
          <p:cNvSpPr txBox="1"/>
          <p:nvPr/>
        </p:nvSpPr>
        <p:spPr>
          <a:xfrm>
            <a:off x="787900" y="3791825"/>
            <a:ext cx="10762200" cy="1780200"/>
          </a:xfrm>
          <a:prstGeom prst="rect">
            <a:avLst/>
          </a:prstGeom>
          <a:noFill/>
          <a:ln>
            <a:noFill/>
          </a:ln>
        </p:spPr>
        <p:txBody>
          <a:bodyPr spcFirstLastPara="1" wrap="square" lIns="68575" tIns="34275" rIns="68575" bIns="34275" anchor="t" anchorCtr="0">
            <a:noAutofit/>
          </a:bodyPr>
          <a:lstStyle/>
          <a:p>
            <a:pPr marL="0" marR="38100" lvl="0" indent="0" algn="ctr" rtl="0">
              <a:lnSpc>
                <a:spcPct val="128571"/>
              </a:lnSpc>
              <a:spcBef>
                <a:spcPts val="0"/>
              </a:spcBef>
              <a:spcAft>
                <a:spcPts val="0"/>
              </a:spcAft>
              <a:buClr>
                <a:schemeClr val="dk1"/>
              </a:buClr>
              <a:buSzPts val="1100"/>
              <a:buFont typeface="Arial"/>
              <a:buNone/>
            </a:pPr>
            <a:r>
              <a:rPr lang="en-US" sz="2100">
                <a:solidFill>
                  <a:srgbClr val="202124"/>
                </a:solidFill>
                <a:highlight>
                  <a:srgbClr val="F8F9FA"/>
                </a:highlight>
              </a:rPr>
              <a:t>La misión de Donna ISD es proporcionar un entorno de aprendizaje riguroso y de apoyo con experiencias de aprendizaje significativas y relevantes que inspiren la creatividad, el desarrollo del carácter y el pensamiento crítico que asegure la excelencia educativa para todos los estudiantes.</a:t>
            </a:r>
            <a:endParaRPr sz="2100">
              <a:solidFill>
                <a:srgbClr val="202124"/>
              </a:solidFill>
              <a:highlight>
                <a:srgbClr val="F8F9FA"/>
              </a:highlight>
            </a:endParaRPr>
          </a:p>
          <a:p>
            <a:pPr marL="0" marR="0" lvl="0" indent="0" algn="ctr" rtl="0">
              <a:lnSpc>
                <a:spcPct val="90000"/>
              </a:lnSpc>
              <a:spcBef>
                <a:spcPts val="800"/>
              </a:spcBef>
              <a:spcAft>
                <a:spcPts val="0"/>
              </a:spcAft>
              <a:buClr>
                <a:srgbClr val="000000"/>
              </a:buClr>
              <a:buSzPts val="2500"/>
              <a:buFont typeface="Arial"/>
              <a:buNone/>
            </a:pPr>
            <a:endParaRPr sz="2500">
              <a:solidFill>
                <a:schemeClr val="dk1"/>
              </a:solidFill>
              <a:latin typeface="Calibri"/>
              <a:ea typeface="Calibri"/>
              <a:cs typeface="Calibri"/>
              <a:sym typeface="Calibri"/>
            </a:endParaRPr>
          </a:p>
          <a:p>
            <a:pPr marL="0" marR="0" lvl="0" indent="0" algn="ctr" rtl="0">
              <a:lnSpc>
                <a:spcPct val="90000"/>
              </a:lnSpc>
              <a:spcBef>
                <a:spcPts val="800"/>
              </a:spcBef>
              <a:spcAft>
                <a:spcPts val="0"/>
              </a:spcAft>
              <a:buClr>
                <a:srgbClr val="000000"/>
              </a:buClr>
              <a:buSzPts val="2000"/>
              <a:buFont typeface="Arial"/>
              <a:buNone/>
            </a:pPr>
            <a:endParaRPr sz="2000" b="0" i="1" u="none" strike="noStrike" cap="none">
              <a:solidFill>
                <a:srgbClr val="5B0F00"/>
              </a:solidFill>
              <a:latin typeface="Arial"/>
              <a:ea typeface="Arial"/>
              <a:cs typeface="Arial"/>
              <a:sym typeface="Arial"/>
            </a:endParaRPr>
          </a:p>
          <a:p>
            <a:pPr marL="0" marR="0" lvl="0" indent="0" algn="ctr" rtl="0">
              <a:lnSpc>
                <a:spcPct val="90000"/>
              </a:lnSpc>
              <a:spcBef>
                <a:spcPts val="800"/>
              </a:spcBef>
              <a:spcAft>
                <a:spcPts val="0"/>
              </a:spcAft>
              <a:buClr>
                <a:srgbClr val="000000"/>
              </a:buClr>
              <a:buSzPts val="2000"/>
              <a:buFont typeface="Arial"/>
              <a:buNone/>
            </a:pPr>
            <a:endParaRPr sz="2000" b="0" i="1" u="none" strike="noStrike" cap="none">
              <a:solidFill>
                <a:srgbClr val="5B0F00"/>
              </a:solidFill>
              <a:latin typeface="Arial"/>
              <a:ea typeface="Arial"/>
              <a:cs typeface="Arial"/>
              <a:sym typeface="Arial"/>
            </a:endParaRPr>
          </a:p>
        </p:txBody>
      </p:sp>
      <p:sp>
        <p:nvSpPr>
          <p:cNvPr id="44" name="Google Shape;44;p6"/>
          <p:cNvSpPr txBox="1">
            <a:spLocks noGrp="1"/>
          </p:cNvSpPr>
          <p:nvPr>
            <p:ph type="title"/>
          </p:nvPr>
        </p:nvSpPr>
        <p:spPr>
          <a:xfrm>
            <a:off x="-75" y="168825"/>
            <a:ext cx="12192300" cy="675900"/>
          </a:xfrm>
          <a:prstGeom prst="rect">
            <a:avLst/>
          </a:prstGeom>
          <a:solidFill>
            <a:srgbClr val="600000"/>
          </a:solidFill>
          <a:ln>
            <a:noFill/>
          </a:ln>
          <a:effectLst>
            <a:outerShdw blurRad="57150" dist="19050" dir="5400000" algn="bl" rotWithShape="0">
              <a:srgbClr val="000000">
                <a:alpha val="48240"/>
              </a:srgbClr>
            </a:outerShdw>
          </a:effectLst>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4500"/>
              <a:buNone/>
            </a:pPr>
            <a:r>
              <a:rPr lang="en-US">
                <a:solidFill>
                  <a:schemeClr val="lt1"/>
                </a:solidFill>
              </a:rPr>
              <a:t>La Visión y Misión de Donna ISD </a:t>
            </a:r>
            <a:endParaRPr>
              <a:solidFill>
                <a:schemeClr val="lt1"/>
              </a:solidFill>
            </a:endParaRPr>
          </a:p>
        </p:txBody>
      </p:sp>
      <p:grpSp>
        <p:nvGrpSpPr>
          <p:cNvPr id="45" name="Google Shape;45;p6"/>
          <p:cNvGrpSpPr/>
          <p:nvPr/>
        </p:nvGrpSpPr>
        <p:grpSpPr>
          <a:xfrm>
            <a:off x="1162050" y="5900750"/>
            <a:ext cx="2086200" cy="757200"/>
            <a:chOff x="1162050" y="5900750"/>
            <a:chExt cx="2086200" cy="757200"/>
          </a:xfrm>
        </p:grpSpPr>
        <p:sp>
          <p:nvSpPr>
            <p:cNvPr id="46" name="Google Shape;46;p6"/>
            <p:cNvSpPr/>
            <p:nvPr/>
          </p:nvSpPr>
          <p:spPr>
            <a:xfrm>
              <a:off x="1162050" y="6129350"/>
              <a:ext cx="1708200" cy="228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rgbClr val="600000"/>
                  </a:solidFill>
                </a:rPr>
                <a:t>ASPIRA A LIDERAR</a:t>
              </a:r>
              <a:endParaRPr sz="1200" b="1">
                <a:solidFill>
                  <a:srgbClr val="600000"/>
                </a:solidFill>
              </a:endParaRPr>
            </a:p>
          </p:txBody>
        </p:sp>
        <p:sp>
          <p:nvSpPr>
            <p:cNvPr id="47" name="Google Shape;47;p6"/>
            <p:cNvSpPr/>
            <p:nvPr/>
          </p:nvSpPr>
          <p:spPr>
            <a:xfrm>
              <a:off x="1162050" y="5900750"/>
              <a:ext cx="1400100" cy="228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accent4"/>
                  </a:solidFill>
                </a:rPr>
                <a:t>ASPIRA A SER</a:t>
              </a:r>
              <a:endParaRPr sz="1200" b="1">
                <a:solidFill>
                  <a:schemeClr val="accent4"/>
                </a:solidFill>
              </a:endParaRPr>
            </a:p>
          </p:txBody>
        </p:sp>
        <p:sp>
          <p:nvSpPr>
            <p:cNvPr id="48" name="Google Shape;48;p6"/>
            <p:cNvSpPr/>
            <p:nvPr/>
          </p:nvSpPr>
          <p:spPr>
            <a:xfrm>
              <a:off x="1162050" y="6357950"/>
              <a:ext cx="2086200" cy="300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t>ASPIRA A TRIUNFAR</a:t>
              </a:r>
              <a:endParaRPr sz="1200" b="1"/>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
        <p:cNvGrpSpPr/>
        <p:nvPr/>
      </p:nvGrpSpPr>
      <p:grpSpPr>
        <a:xfrm>
          <a:off x="0" y="0"/>
          <a:ext cx="0" cy="0"/>
          <a:chOff x="0" y="0"/>
          <a:chExt cx="0" cy="0"/>
        </a:xfrm>
      </p:grpSpPr>
      <p:sp>
        <p:nvSpPr>
          <p:cNvPr id="53" name="Google Shape;53;p7"/>
          <p:cNvSpPr txBox="1"/>
          <p:nvPr/>
        </p:nvSpPr>
        <p:spPr>
          <a:xfrm>
            <a:off x="431149" y="754500"/>
            <a:ext cx="2817000" cy="269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4" name="Google Shape;54;p7"/>
          <p:cNvSpPr txBox="1"/>
          <p:nvPr/>
        </p:nvSpPr>
        <p:spPr>
          <a:xfrm>
            <a:off x="549993" y="1151650"/>
            <a:ext cx="11000100" cy="7560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800"/>
              </a:spcBef>
              <a:spcAft>
                <a:spcPts val="0"/>
              </a:spcAft>
              <a:buClr>
                <a:srgbClr val="000000"/>
              </a:buClr>
              <a:buSzPts val="2500"/>
              <a:buFont typeface="Arial"/>
              <a:buNone/>
            </a:pPr>
            <a:r>
              <a:rPr lang="en-US" sz="2500">
                <a:solidFill>
                  <a:schemeClr val="dk1"/>
                </a:solidFill>
                <a:latin typeface="Calibri"/>
                <a:ea typeface="Calibri"/>
                <a:cs typeface="Calibri"/>
                <a:sym typeface="Calibri"/>
              </a:rPr>
              <a:t>To graduate all students per their expected graduation date, ready for college, career, or military</a:t>
            </a:r>
            <a:endParaRPr sz="2500">
              <a:solidFill>
                <a:schemeClr val="dk1"/>
              </a:solidFill>
              <a:latin typeface="Calibri"/>
              <a:ea typeface="Calibri"/>
              <a:cs typeface="Calibri"/>
              <a:sym typeface="Calibri"/>
            </a:endParaRPr>
          </a:p>
          <a:p>
            <a:pPr marL="0" marR="0" lvl="0" indent="0" algn="ctr" rtl="0">
              <a:lnSpc>
                <a:spcPct val="90000"/>
              </a:lnSpc>
              <a:spcBef>
                <a:spcPts val="800"/>
              </a:spcBef>
              <a:spcAft>
                <a:spcPts val="0"/>
              </a:spcAft>
              <a:buClr>
                <a:srgbClr val="000000"/>
              </a:buClr>
              <a:buSzPts val="2000"/>
              <a:buFont typeface="Arial"/>
              <a:buNone/>
            </a:pPr>
            <a:endParaRPr sz="2000" b="0" i="1" u="none" strike="noStrike" cap="none">
              <a:solidFill>
                <a:srgbClr val="5B0F00"/>
              </a:solidFill>
              <a:latin typeface="Arial"/>
              <a:ea typeface="Arial"/>
              <a:cs typeface="Arial"/>
              <a:sym typeface="Arial"/>
            </a:endParaRPr>
          </a:p>
          <a:p>
            <a:pPr marL="0" marR="0" lvl="0" indent="0" algn="ctr" rtl="0">
              <a:lnSpc>
                <a:spcPct val="90000"/>
              </a:lnSpc>
              <a:spcBef>
                <a:spcPts val="800"/>
              </a:spcBef>
              <a:spcAft>
                <a:spcPts val="0"/>
              </a:spcAft>
              <a:buClr>
                <a:srgbClr val="000000"/>
              </a:buClr>
              <a:buSzPts val="2000"/>
              <a:buFont typeface="Arial"/>
              <a:buNone/>
            </a:pPr>
            <a:endParaRPr sz="2000" b="0" i="1" u="none" strike="noStrike" cap="none">
              <a:solidFill>
                <a:srgbClr val="5B0F00"/>
              </a:solidFill>
              <a:latin typeface="Arial"/>
              <a:ea typeface="Arial"/>
              <a:cs typeface="Arial"/>
              <a:sym typeface="Arial"/>
            </a:endParaRPr>
          </a:p>
        </p:txBody>
      </p:sp>
      <p:sp>
        <p:nvSpPr>
          <p:cNvPr id="55" name="Google Shape;55;p7"/>
          <p:cNvSpPr txBox="1">
            <a:spLocks noGrp="1"/>
          </p:cNvSpPr>
          <p:nvPr>
            <p:ph type="title"/>
          </p:nvPr>
        </p:nvSpPr>
        <p:spPr>
          <a:xfrm>
            <a:off x="-75" y="168825"/>
            <a:ext cx="12192300" cy="675900"/>
          </a:xfrm>
          <a:prstGeom prst="rect">
            <a:avLst/>
          </a:prstGeom>
          <a:solidFill>
            <a:srgbClr val="600000"/>
          </a:solidFill>
          <a:ln>
            <a:noFill/>
          </a:ln>
          <a:effectLst>
            <a:outerShdw blurRad="57150" dist="19050" dir="5400000" algn="bl" rotWithShape="0">
              <a:srgbClr val="000000">
                <a:alpha val="48240"/>
              </a:srgbClr>
            </a:outerShdw>
          </a:effectLst>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4500"/>
              <a:buNone/>
            </a:pPr>
            <a:r>
              <a:rPr lang="en-US">
                <a:solidFill>
                  <a:schemeClr val="lt1"/>
                </a:solidFill>
              </a:rPr>
              <a:t>Number One Student Outcome</a:t>
            </a:r>
            <a:endParaRPr>
              <a:solidFill>
                <a:schemeClr val="lt1"/>
              </a:solidFill>
            </a:endParaRPr>
          </a:p>
        </p:txBody>
      </p:sp>
      <p:pic>
        <p:nvPicPr>
          <p:cNvPr id="56" name="Google Shape;56;p7"/>
          <p:cNvPicPr preferRelativeResize="0"/>
          <p:nvPr/>
        </p:nvPicPr>
        <p:blipFill rotWithShape="1">
          <a:blip r:embed="rId4">
            <a:alphaModFix/>
          </a:blip>
          <a:srcRect/>
          <a:stretch/>
        </p:blipFill>
        <p:spPr>
          <a:xfrm>
            <a:off x="7371893" y="2231975"/>
            <a:ext cx="4389119" cy="2533375"/>
          </a:xfrm>
          <a:prstGeom prst="rect">
            <a:avLst/>
          </a:prstGeom>
          <a:noFill/>
          <a:ln w="19050" cap="flat" cmpd="sng">
            <a:solidFill>
              <a:srgbClr val="000000"/>
            </a:solidFill>
            <a:prstDash val="solid"/>
            <a:round/>
            <a:headEnd type="none" w="sm" len="sm"/>
            <a:tailEnd type="none" w="sm" len="sm"/>
          </a:ln>
        </p:spPr>
      </p:pic>
      <p:pic>
        <p:nvPicPr>
          <p:cNvPr id="57" name="Google Shape;57;p7"/>
          <p:cNvPicPr preferRelativeResize="0"/>
          <p:nvPr/>
        </p:nvPicPr>
        <p:blipFill rotWithShape="1">
          <a:blip r:embed="rId5">
            <a:alphaModFix/>
          </a:blip>
          <a:srcRect l="28872" t="7365" r="12845" b="15829"/>
          <a:stretch/>
        </p:blipFill>
        <p:spPr>
          <a:xfrm>
            <a:off x="431150" y="2214575"/>
            <a:ext cx="4389101" cy="2533375"/>
          </a:xfrm>
          <a:prstGeom prst="rect">
            <a:avLst/>
          </a:prstGeom>
          <a:noFill/>
          <a:ln w="19050" cap="flat" cmpd="sng">
            <a:solidFill>
              <a:srgbClr val="000000"/>
            </a:solidFill>
            <a:prstDash val="solid"/>
            <a:round/>
            <a:headEnd type="none" w="sm" len="sm"/>
            <a:tailEnd type="none" w="sm" len="sm"/>
          </a:ln>
        </p:spPr>
      </p:pic>
      <p:sp>
        <p:nvSpPr>
          <p:cNvPr id="58" name="Google Shape;58;p7"/>
          <p:cNvSpPr txBox="1"/>
          <p:nvPr/>
        </p:nvSpPr>
        <p:spPr>
          <a:xfrm>
            <a:off x="5083585" y="4823675"/>
            <a:ext cx="14622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rgbClr val="000000"/>
                </a:solidFill>
                <a:latin typeface="Palatino Linotype"/>
                <a:ea typeface="Palatino Linotype"/>
                <a:cs typeface="Palatino Linotype"/>
                <a:sym typeface="Palatino Linotype"/>
              </a:rPr>
              <a:t>Class of 2022</a:t>
            </a:r>
            <a:endParaRPr sz="1400" b="1" i="1" u="none" strike="noStrike" cap="none">
              <a:solidFill>
                <a:srgbClr val="000000"/>
              </a:solidFill>
              <a:latin typeface="Palatino Linotype"/>
              <a:ea typeface="Palatino Linotype"/>
              <a:cs typeface="Palatino Linotype"/>
              <a:sym typeface="Palatino Linotyp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Google Shape;63;p8"/>
          <p:cNvSpPr txBox="1"/>
          <p:nvPr/>
        </p:nvSpPr>
        <p:spPr>
          <a:xfrm>
            <a:off x="431149" y="754500"/>
            <a:ext cx="2817000" cy="269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4" name="Google Shape;64;p8"/>
          <p:cNvSpPr txBox="1"/>
          <p:nvPr/>
        </p:nvSpPr>
        <p:spPr>
          <a:xfrm>
            <a:off x="549993" y="1151650"/>
            <a:ext cx="11000100" cy="756000"/>
          </a:xfrm>
          <a:prstGeom prst="rect">
            <a:avLst/>
          </a:prstGeom>
          <a:noFill/>
          <a:ln>
            <a:noFill/>
          </a:ln>
        </p:spPr>
        <p:txBody>
          <a:bodyPr spcFirstLastPara="1" wrap="square" lIns="68575" tIns="34275" rIns="68575" bIns="34275" anchor="t" anchorCtr="0">
            <a:noAutofit/>
          </a:bodyPr>
          <a:lstStyle/>
          <a:p>
            <a:pPr marL="0" marR="38100" lvl="0" indent="0" algn="ctr" rtl="0">
              <a:lnSpc>
                <a:spcPct val="128571"/>
              </a:lnSpc>
              <a:spcBef>
                <a:spcPts val="0"/>
              </a:spcBef>
              <a:spcAft>
                <a:spcPts val="0"/>
              </a:spcAft>
              <a:buClr>
                <a:schemeClr val="dk1"/>
              </a:buClr>
              <a:buSzPts val="1100"/>
              <a:buFont typeface="Arial"/>
              <a:buNone/>
            </a:pPr>
            <a:r>
              <a:rPr lang="en-US" sz="2100">
                <a:solidFill>
                  <a:srgbClr val="202124"/>
                </a:solidFill>
                <a:highlight>
                  <a:srgbClr val="F8F9FA"/>
                </a:highlight>
              </a:rPr>
              <a:t>Para graduar a todos los estudiantes según la fecha de graduación esperada, listos para la universidad, la carrera o el ejército</a:t>
            </a:r>
            <a:endParaRPr sz="2100">
              <a:solidFill>
                <a:srgbClr val="202124"/>
              </a:solidFill>
              <a:highlight>
                <a:srgbClr val="F8F9FA"/>
              </a:highlight>
            </a:endParaRPr>
          </a:p>
          <a:p>
            <a:pPr marL="0" marR="0" lvl="0" indent="0" algn="ctr" rtl="0">
              <a:lnSpc>
                <a:spcPct val="90000"/>
              </a:lnSpc>
              <a:spcBef>
                <a:spcPts val="800"/>
              </a:spcBef>
              <a:spcAft>
                <a:spcPts val="0"/>
              </a:spcAft>
              <a:buClr>
                <a:srgbClr val="000000"/>
              </a:buClr>
              <a:buSzPts val="2500"/>
              <a:buFont typeface="Arial"/>
              <a:buNone/>
            </a:pPr>
            <a:endParaRPr sz="2500">
              <a:solidFill>
                <a:schemeClr val="dk1"/>
              </a:solidFill>
              <a:latin typeface="Calibri"/>
              <a:ea typeface="Calibri"/>
              <a:cs typeface="Calibri"/>
              <a:sym typeface="Calibri"/>
            </a:endParaRPr>
          </a:p>
          <a:p>
            <a:pPr marL="0" marR="0" lvl="0" indent="0" algn="ctr" rtl="0">
              <a:lnSpc>
                <a:spcPct val="90000"/>
              </a:lnSpc>
              <a:spcBef>
                <a:spcPts val="800"/>
              </a:spcBef>
              <a:spcAft>
                <a:spcPts val="0"/>
              </a:spcAft>
              <a:buClr>
                <a:srgbClr val="000000"/>
              </a:buClr>
              <a:buSzPts val="2000"/>
              <a:buFont typeface="Arial"/>
              <a:buNone/>
            </a:pPr>
            <a:endParaRPr sz="2000" b="0" i="1" u="none" strike="noStrike" cap="none">
              <a:solidFill>
                <a:srgbClr val="5B0F00"/>
              </a:solidFill>
              <a:latin typeface="Arial"/>
              <a:ea typeface="Arial"/>
              <a:cs typeface="Arial"/>
              <a:sym typeface="Arial"/>
            </a:endParaRPr>
          </a:p>
          <a:p>
            <a:pPr marL="0" marR="0" lvl="0" indent="0" algn="ctr" rtl="0">
              <a:lnSpc>
                <a:spcPct val="90000"/>
              </a:lnSpc>
              <a:spcBef>
                <a:spcPts val="800"/>
              </a:spcBef>
              <a:spcAft>
                <a:spcPts val="0"/>
              </a:spcAft>
              <a:buClr>
                <a:srgbClr val="000000"/>
              </a:buClr>
              <a:buSzPts val="2000"/>
              <a:buFont typeface="Arial"/>
              <a:buNone/>
            </a:pPr>
            <a:endParaRPr sz="2000" b="0" i="1" u="none" strike="noStrike" cap="none">
              <a:solidFill>
                <a:srgbClr val="5B0F00"/>
              </a:solidFill>
              <a:latin typeface="Arial"/>
              <a:ea typeface="Arial"/>
              <a:cs typeface="Arial"/>
              <a:sym typeface="Arial"/>
            </a:endParaRPr>
          </a:p>
        </p:txBody>
      </p:sp>
      <p:sp>
        <p:nvSpPr>
          <p:cNvPr id="65" name="Google Shape;65;p8"/>
          <p:cNvSpPr txBox="1">
            <a:spLocks noGrp="1"/>
          </p:cNvSpPr>
          <p:nvPr>
            <p:ph type="title"/>
          </p:nvPr>
        </p:nvSpPr>
        <p:spPr>
          <a:xfrm>
            <a:off x="-75" y="168825"/>
            <a:ext cx="12192300" cy="675900"/>
          </a:xfrm>
          <a:prstGeom prst="rect">
            <a:avLst/>
          </a:prstGeom>
          <a:solidFill>
            <a:srgbClr val="600000"/>
          </a:solidFill>
          <a:ln>
            <a:noFill/>
          </a:ln>
          <a:effectLst>
            <a:outerShdw blurRad="57150" dist="19050" dir="5400000" algn="bl" rotWithShape="0">
              <a:srgbClr val="000000">
                <a:alpha val="48240"/>
              </a:srgbClr>
            </a:outerShdw>
          </a:effectLst>
        </p:spPr>
        <p:txBody>
          <a:bodyPr spcFirstLastPara="1" wrap="square" lIns="91425" tIns="45700" rIns="91425" bIns="45700" anchor="b" anchorCtr="0">
            <a:noAutofit/>
          </a:bodyPr>
          <a:lstStyle/>
          <a:p>
            <a:pPr marL="0" lvl="0" indent="0" algn="ctr" rtl="0">
              <a:lnSpc>
                <a:spcPct val="80000"/>
              </a:lnSpc>
              <a:spcBef>
                <a:spcPts val="0"/>
              </a:spcBef>
              <a:spcAft>
                <a:spcPts val="0"/>
              </a:spcAft>
              <a:buClr>
                <a:schemeClr val="lt1"/>
              </a:buClr>
              <a:buSzPts val="4500"/>
              <a:buNone/>
            </a:pPr>
            <a:r>
              <a:rPr lang="en-US">
                <a:solidFill>
                  <a:schemeClr val="lt1"/>
                </a:solidFill>
              </a:rPr>
              <a:t>Resultado Estudiantíl Número Uno</a:t>
            </a:r>
            <a:endParaRPr>
              <a:solidFill>
                <a:schemeClr val="lt1"/>
              </a:solidFill>
            </a:endParaRPr>
          </a:p>
        </p:txBody>
      </p:sp>
      <p:pic>
        <p:nvPicPr>
          <p:cNvPr id="66" name="Google Shape;66;p8"/>
          <p:cNvPicPr preferRelativeResize="0"/>
          <p:nvPr/>
        </p:nvPicPr>
        <p:blipFill rotWithShape="1">
          <a:blip r:embed="rId4">
            <a:alphaModFix/>
          </a:blip>
          <a:srcRect/>
          <a:stretch/>
        </p:blipFill>
        <p:spPr>
          <a:xfrm>
            <a:off x="7371893" y="2231975"/>
            <a:ext cx="4389119" cy="2533375"/>
          </a:xfrm>
          <a:prstGeom prst="rect">
            <a:avLst/>
          </a:prstGeom>
          <a:noFill/>
          <a:ln w="19050" cap="flat" cmpd="sng">
            <a:solidFill>
              <a:srgbClr val="000000"/>
            </a:solidFill>
            <a:prstDash val="solid"/>
            <a:round/>
            <a:headEnd type="none" w="sm" len="sm"/>
            <a:tailEnd type="none" w="sm" len="sm"/>
          </a:ln>
        </p:spPr>
      </p:pic>
      <p:pic>
        <p:nvPicPr>
          <p:cNvPr id="67" name="Google Shape;67;p8"/>
          <p:cNvPicPr preferRelativeResize="0"/>
          <p:nvPr/>
        </p:nvPicPr>
        <p:blipFill rotWithShape="1">
          <a:blip r:embed="rId5">
            <a:alphaModFix/>
          </a:blip>
          <a:srcRect l="28872" t="7365" r="12845" b="15829"/>
          <a:stretch/>
        </p:blipFill>
        <p:spPr>
          <a:xfrm>
            <a:off x="431150" y="2214575"/>
            <a:ext cx="4389101" cy="2533375"/>
          </a:xfrm>
          <a:prstGeom prst="rect">
            <a:avLst/>
          </a:prstGeom>
          <a:noFill/>
          <a:ln w="19050" cap="flat" cmpd="sng">
            <a:solidFill>
              <a:srgbClr val="000000"/>
            </a:solidFill>
            <a:prstDash val="solid"/>
            <a:round/>
            <a:headEnd type="none" w="sm" len="sm"/>
            <a:tailEnd type="none" w="sm" len="sm"/>
          </a:ln>
        </p:spPr>
      </p:pic>
      <p:sp>
        <p:nvSpPr>
          <p:cNvPr id="68" name="Google Shape;68;p8"/>
          <p:cNvSpPr txBox="1"/>
          <p:nvPr/>
        </p:nvSpPr>
        <p:spPr>
          <a:xfrm>
            <a:off x="5083585" y="4823675"/>
            <a:ext cx="14622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rgbClr val="000000"/>
                </a:solidFill>
                <a:latin typeface="Palatino Linotype"/>
                <a:ea typeface="Palatino Linotype"/>
                <a:cs typeface="Palatino Linotype"/>
                <a:sym typeface="Palatino Linotype"/>
              </a:rPr>
              <a:t>Class of 2022</a:t>
            </a:r>
            <a:endParaRPr sz="1400" b="1" i="1" u="none" strike="noStrike" cap="none">
              <a:solidFill>
                <a:srgbClr val="000000"/>
              </a:solidFill>
              <a:latin typeface="Palatino Linotype"/>
              <a:ea typeface="Palatino Linotype"/>
              <a:cs typeface="Palatino Linotype"/>
              <a:sym typeface="Palatino Linotype"/>
            </a:endParaRPr>
          </a:p>
        </p:txBody>
      </p:sp>
      <p:grpSp>
        <p:nvGrpSpPr>
          <p:cNvPr id="69" name="Google Shape;69;p8"/>
          <p:cNvGrpSpPr/>
          <p:nvPr/>
        </p:nvGrpSpPr>
        <p:grpSpPr>
          <a:xfrm>
            <a:off x="1162050" y="5900750"/>
            <a:ext cx="2086200" cy="757200"/>
            <a:chOff x="1162050" y="5900750"/>
            <a:chExt cx="2086200" cy="757200"/>
          </a:xfrm>
        </p:grpSpPr>
        <p:sp>
          <p:nvSpPr>
            <p:cNvPr id="70" name="Google Shape;70;p8"/>
            <p:cNvSpPr/>
            <p:nvPr/>
          </p:nvSpPr>
          <p:spPr>
            <a:xfrm>
              <a:off x="1162050" y="6129350"/>
              <a:ext cx="1708200" cy="228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rgbClr val="600000"/>
                  </a:solidFill>
                </a:rPr>
                <a:t>ASPIRA A LIDERAR</a:t>
              </a:r>
              <a:endParaRPr sz="1200" b="1">
                <a:solidFill>
                  <a:srgbClr val="600000"/>
                </a:solidFill>
              </a:endParaRPr>
            </a:p>
          </p:txBody>
        </p:sp>
        <p:sp>
          <p:nvSpPr>
            <p:cNvPr id="71" name="Google Shape;71;p8"/>
            <p:cNvSpPr/>
            <p:nvPr/>
          </p:nvSpPr>
          <p:spPr>
            <a:xfrm>
              <a:off x="1162050" y="5900750"/>
              <a:ext cx="1400100" cy="228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accent4"/>
                  </a:solidFill>
                </a:rPr>
                <a:t>ASPIRA A SER</a:t>
              </a:r>
              <a:endParaRPr sz="1200" b="1">
                <a:solidFill>
                  <a:schemeClr val="accent4"/>
                </a:solidFill>
              </a:endParaRPr>
            </a:p>
          </p:txBody>
        </p:sp>
        <p:sp>
          <p:nvSpPr>
            <p:cNvPr id="72" name="Google Shape;72;p8"/>
            <p:cNvSpPr/>
            <p:nvPr/>
          </p:nvSpPr>
          <p:spPr>
            <a:xfrm>
              <a:off x="1162050" y="6357950"/>
              <a:ext cx="2086200" cy="300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t>ASPIRA A TRIUNFAR</a:t>
              </a:r>
              <a:endParaRPr sz="1200" b="1"/>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9"/>
          <p:cNvSpPr txBox="1"/>
          <p:nvPr/>
        </p:nvSpPr>
        <p:spPr>
          <a:xfrm>
            <a:off x="1689340" y="1320425"/>
            <a:ext cx="5897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pic>
        <p:nvPicPr>
          <p:cNvPr id="78" name="Google Shape;78;p9"/>
          <p:cNvPicPr preferRelativeResize="0"/>
          <p:nvPr/>
        </p:nvPicPr>
        <p:blipFill rotWithShape="1">
          <a:blip r:embed="rId4">
            <a:alphaModFix/>
          </a:blip>
          <a:srcRect/>
          <a:stretch/>
        </p:blipFill>
        <p:spPr>
          <a:xfrm>
            <a:off x="2440110" y="109950"/>
            <a:ext cx="7450376" cy="5744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0"/>
          <p:cNvSpPr txBox="1"/>
          <p:nvPr/>
        </p:nvSpPr>
        <p:spPr>
          <a:xfrm>
            <a:off x="1689340" y="1320425"/>
            <a:ext cx="5897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alatino Linotype"/>
              <a:ea typeface="Palatino Linotype"/>
              <a:cs typeface="Palatino Linotype"/>
              <a:sym typeface="Palatino Linotype"/>
            </a:endParaRPr>
          </a:p>
        </p:txBody>
      </p:sp>
      <p:pic>
        <p:nvPicPr>
          <p:cNvPr id="84" name="Google Shape;84;p10"/>
          <p:cNvPicPr preferRelativeResize="0"/>
          <p:nvPr/>
        </p:nvPicPr>
        <p:blipFill rotWithShape="1">
          <a:blip r:embed="rId4">
            <a:alphaModFix/>
          </a:blip>
          <a:srcRect/>
          <a:stretch/>
        </p:blipFill>
        <p:spPr>
          <a:xfrm>
            <a:off x="2440110" y="109950"/>
            <a:ext cx="7450376" cy="5744775"/>
          </a:xfrm>
          <a:prstGeom prst="rect">
            <a:avLst/>
          </a:prstGeom>
          <a:noFill/>
          <a:ln>
            <a:noFill/>
          </a:ln>
        </p:spPr>
      </p:pic>
      <p:sp>
        <p:nvSpPr>
          <p:cNvPr id="85" name="Google Shape;85;p10"/>
          <p:cNvSpPr txBox="1"/>
          <p:nvPr/>
        </p:nvSpPr>
        <p:spPr>
          <a:xfrm>
            <a:off x="2852750" y="3295650"/>
            <a:ext cx="1219200" cy="789300"/>
          </a:xfrm>
          <a:prstGeom prst="rect">
            <a:avLst/>
          </a:prstGeom>
          <a:solidFill>
            <a:srgbClr val="0000FF"/>
          </a:solidFill>
          <a:ln>
            <a:noFill/>
          </a:ln>
        </p:spPr>
        <p:txBody>
          <a:bodyPr spcFirstLastPara="1" wrap="square" lIns="91425" tIns="91425" rIns="91425" bIns="91425" anchor="t" anchorCtr="0">
            <a:spAutoFit/>
          </a:bodyPr>
          <a:lstStyle/>
          <a:p>
            <a:pPr marL="0" marR="38100" lvl="0" indent="0" algn="ctr" rtl="0">
              <a:lnSpc>
                <a:spcPct val="128571"/>
              </a:lnSpc>
              <a:spcBef>
                <a:spcPts val="0"/>
              </a:spcBef>
              <a:spcAft>
                <a:spcPts val="0"/>
              </a:spcAft>
              <a:buNone/>
            </a:pPr>
            <a:r>
              <a:rPr lang="en-US" sz="1100">
                <a:solidFill>
                  <a:schemeClr val="lt1"/>
                </a:solidFill>
              </a:rPr>
              <a:t>Enfoque en el éxito de los estudiantes</a:t>
            </a:r>
            <a:endParaRPr sz="1100">
              <a:solidFill>
                <a:schemeClr val="lt1"/>
              </a:solidFill>
            </a:endParaRPr>
          </a:p>
        </p:txBody>
      </p:sp>
      <p:sp>
        <p:nvSpPr>
          <p:cNvPr id="86" name="Google Shape;86;p10"/>
          <p:cNvSpPr txBox="1"/>
          <p:nvPr/>
        </p:nvSpPr>
        <p:spPr>
          <a:xfrm>
            <a:off x="4167275" y="3186750"/>
            <a:ext cx="1219200" cy="932400"/>
          </a:xfrm>
          <a:prstGeom prst="rect">
            <a:avLst/>
          </a:prstGeom>
          <a:solidFill>
            <a:srgbClr val="741B47"/>
          </a:solidFill>
          <a:ln>
            <a:noFill/>
          </a:ln>
        </p:spPr>
        <p:txBody>
          <a:bodyPr spcFirstLastPara="1" wrap="square" lIns="91425" tIns="91425" rIns="91425" bIns="91425" anchor="t" anchorCtr="0">
            <a:spAutoFit/>
          </a:bodyPr>
          <a:lstStyle/>
          <a:p>
            <a:pPr marL="0" marR="38100" lvl="0" indent="0" algn="ctr" rtl="0">
              <a:lnSpc>
                <a:spcPct val="128571"/>
              </a:lnSpc>
              <a:spcBef>
                <a:spcPts val="0"/>
              </a:spcBef>
              <a:spcAft>
                <a:spcPts val="0"/>
              </a:spcAft>
              <a:buNone/>
            </a:pPr>
            <a:r>
              <a:rPr lang="en-US" sz="1000">
                <a:solidFill>
                  <a:schemeClr val="lt1"/>
                </a:solidFill>
              </a:rPr>
              <a:t>Enfoque en la participación de la familia y la comunidad</a:t>
            </a:r>
            <a:endParaRPr sz="1000">
              <a:solidFill>
                <a:schemeClr val="lt1"/>
              </a:solidFill>
            </a:endParaRPr>
          </a:p>
        </p:txBody>
      </p:sp>
      <p:sp>
        <p:nvSpPr>
          <p:cNvPr id="87" name="Google Shape;87;p10"/>
          <p:cNvSpPr txBox="1"/>
          <p:nvPr/>
        </p:nvSpPr>
        <p:spPr>
          <a:xfrm>
            <a:off x="8206250" y="3186750"/>
            <a:ext cx="1219200" cy="789300"/>
          </a:xfrm>
          <a:prstGeom prst="rect">
            <a:avLst/>
          </a:prstGeom>
          <a:solidFill>
            <a:schemeClr val="accent6"/>
          </a:solidFill>
          <a:ln>
            <a:noFill/>
          </a:ln>
        </p:spPr>
        <p:txBody>
          <a:bodyPr spcFirstLastPara="1" wrap="square" lIns="91425" tIns="91425" rIns="91425" bIns="91425" anchor="t" anchorCtr="0">
            <a:spAutoFit/>
          </a:bodyPr>
          <a:lstStyle/>
          <a:p>
            <a:pPr marL="0" marR="38100" lvl="0" indent="0" algn="ctr" rtl="0">
              <a:lnSpc>
                <a:spcPct val="128571"/>
              </a:lnSpc>
              <a:spcBef>
                <a:spcPts val="0"/>
              </a:spcBef>
              <a:spcAft>
                <a:spcPts val="0"/>
              </a:spcAft>
              <a:buNone/>
            </a:pPr>
            <a:r>
              <a:rPr lang="en-US" sz="1100" b="1">
                <a:solidFill>
                  <a:schemeClr val="lt1"/>
                </a:solidFill>
              </a:rPr>
              <a:t>Enfoque en la administración financiera</a:t>
            </a:r>
            <a:endParaRPr sz="1100" b="1">
              <a:solidFill>
                <a:schemeClr val="lt1"/>
              </a:solidFill>
            </a:endParaRPr>
          </a:p>
        </p:txBody>
      </p:sp>
      <p:sp>
        <p:nvSpPr>
          <p:cNvPr id="88" name="Google Shape;88;p10"/>
          <p:cNvSpPr/>
          <p:nvPr/>
        </p:nvSpPr>
        <p:spPr>
          <a:xfrm>
            <a:off x="6784413" y="3186750"/>
            <a:ext cx="1326300" cy="932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marR="38100" lvl="0" indent="0" algn="ctr" rtl="0">
              <a:lnSpc>
                <a:spcPct val="128571"/>
              </a:lnSpc>
              <a:spcBef>
                <a:spcPts val="0"/>
              </a:spcBef>
              <a:spcAft>
                <a:spcPts val="0"/>
              </a:spcAft>
              <a:buClr>
                <a:schemeClr val="dk1"/>
              </a:buClr>
              <a:buSzPts val="1100"/>
              <a:buFont typeface="Arial"/>
              <a:buNone/>
            </a:pPr>
            <a:r>
              <a:rPr lang="en-US" sz="1100" b="1">
                <a:solidFill>
                  <a:srgbClr val="600000"/>
                </a:solidFill>
              </a:rPr>
              <a:t>Enfoque en los empleados y la excelencia organizacional</a:t>
            </a:r>
            <a:endParaRPr/>
          </a:p>
        </p:txBody>
      </p:sp>
      <p:sp>
        <p:nvSpPr>
          <p:cNvPr id="89" name="Google Shape;89;p10"/>
          <p:cNvSpPr txBox="1"/>
          <p:nvPr/>
        </p:nvSpPr>
        <p:spPr>
          <a:xfrm>
            <a:off x="3424625" y="5130850"/>
            <a:ext cx="1219200" cy="466200"/>
          </a:xfrm>
          <a:prstGeom prst="rect">
            <a:avLst/>
          </a:prstGeom>
          <a:solidFill>
            <a:srgbClr val="5B0F00"/>
          </a:solidFill>
          <a:ln>
            <a:noFill/>
          </a:ln>
        </p:spPr>
        <p:txBody>
          <a:bodyPr spcFirstLastPara="1" wrap="square" lIns="91425" tIns="91425" rIns="91425" bIns="91425" anchor="t" anchorCtr="0">
            <a:spAutoFit/>
          </a:bodyPr>
          <a:lstStyle/>
          <a:p>
            <a:pPr marL="0" marR="38100" lvl="0" indent="0" algn="ctr" rtl="0">
              <a:lnSpc>
                <a:spcPct val="128571"/>
              </a:lnSpc>
              <a:spcBef>
                <a:spcPts val="0"/>
              </a:spcBef>
              <a:spcAft>
                <a:spcPts val="0"/>
              </a:spcAft>
              <a:buNone/>
            </a:pPr>
            <a:r>
              <a:rPr lang="en-US" sz="800">
                <a:solidFill>
                  <a:schemeClr val="lt1"/>
                </a:solidFill>
              </a:rPr>
              <a:t>encarnar una fuerte ética de trabajo</a:t>
            </a:r>
            <a:endParaRPr sz="800">
              <a:solidFill>
                <a:schemeClr val="lt1"/>
              </a:solidFill>
            </a:endParaRPr>
          </a:p>
        </p:txBody>
      </p:sp>
      <p:sp>
        <p:nvSpPr>
          <p:cNvPr id="90" name="Google Shape;90;p10"/>
          <p:cNvSpPr txBox="1"/>
          <p:nvPr/>
        </p:nvSpPr>
        <p:spPr>
          <a:xfrm>
            <a:off x="4514975" y="5307050"/>
            <a:ext cx="1002300" cy="514500"/>
          </a:xfrm>
          <a:prstGeom prst="rect">
            <a:avLst/>
          </a:prstGeom>
          <a:solidFill>
            <a:srgbClr val="5B0F00"/>
          </a:solidFill>
          <a:ln>
            <a:noFill/>
          </a:ln>
        </p:spPr>
        <p:txBody>
          <a:bodyPr spcFirstLastPara="1" wrap="square" lIns="91425" tIns="91425" rIns="91425" bIns="91425" anchor="t" anchorCtr="0">
            <a:spAutoFit/>
          </a:bodyPr>
          <a:lstStyle/>
          <a:p>
            <a:pPr marL="0" marR="38100" lvl="0" indent="0" algn="ctr" rtl="0">
              <a:lnSpc>
                <a:spcPct val="128571"/>
              </a:lnSpc>
              <a:spcBef>
                <a:spcPts val="0"/>
              </a:spcBef>
              <a:spcAft>
                <a:spcPts val="0"/>
              </a:spcAft>
              <a:buNone/>
            </a:pPr>
            <a:r>
              <a:rPr lang="en-US" sz="600" b="1">
                <a:solidFill>
                  <a:schemeClr val="lt1"/>
                </a:solidFill>
              </a:rPr>
              <a:t>dominar las habilidades de pensamiento crítico</a:t>
            </a:r>
            <a:endParaRPr sz="600" b="1">
              <a:solidFill>
                <a:schemeClr val="lt1"/>
              </a:solidFill>
            </a:endParaRPr>
          </a:p>
        </p:txBody>
      </p:sp>
      <p:sp>
        <p:nvSpPr>
          <p:cNvPr id="91" name="Google Shape;91;p10"/>
          <p:cNvSpPr txBox="1"/>
          <p:nvPr/>
        </p:nvSpPr>
        <p:spPr>
          <a:xfrm>
            <a:off x="5310275" y="5117100"/>
            <a:ext cx="766500" cy="536100"/>
          </a:xfrm>
          <a:prstGeom prst="rect">
            <a:avLst/>
          </a:prstGeom>
          <a:solidFill>
            <a:srgbClr val="5B0F00"/>
          </a:solidFill>
          <a:ln>
            <a:noFill/>
          </a:ln>
        </p:spPr>
        <p:txBody>
          <a:bodyPr spcFirstLastPara="1" wrap="square" lIns="91425" tIns="91425" rIns="91425" bIns="91425" anchor="t" anchorCtr="0">
            <a:spAutoFit/>
          </a:bodyPr>
          <a:lstStyle/>
          <a:p>
            <a:pPr marL="0" marR="38100" lvl="0" indent="0" algn="ctr" rtl="0">
              <a:lnSpc>
                <a:spcPct val="128571"/>
              </a:lnSpc>
              <a:spcBef>
                <a:spcPts val="0"/>
              </a:spcBef>
              <a:spcAft>
                <a:spcPts val="0"/>
              </a:spcAft>
              <a:buNone/>
            </a:pPr>
            <a:r>
              <a:rPr lang="en-US" sz="800" b="1">
                <a:solidFill>
                  <a:schemeClr val="lt1"/>
                </a:solidFill>
              </a:rPr>
              <a:t>exhibir resiliencia</a:t>
            </a:r>
            <a:endParaRPr sz="800" b="1">
              <a:solidFill>
                <a:schemeClr val="lt1"/>
              </a:solidFill>
            </a:endParaRPr>
          </a:p>
          <a:p>
            <a:pPr marL="0" marR="38100" lvl="0" indent="0" algn="ctr" rtl="0">
              <a:lnSpc>
                <a:spcPct val="128571"/>
              </a:lnSpc>
              <a:spcBef>
                <a:spcPts val="0"/>
              </a:spcBef>
              <a:spcAft>
                <a:spcPts val="0"/>
              </a:spcAft>
              <a:buNone/>
            </a:pPr>
            <a:endParaRPr sz="100">
              <a:solidFill>
                <a:schemeClr val="lt1"/>
              </a:solidFill>
            </a:endParaRPr>
          </a:p>
        </p:txBody>
      </p:sp>
      <p:sp>
        <p:nvSpPr>
          <p:cNvPr id="92" name="Google Shape;92;p10"/>
          <p:cNvSpPr txBox="1"/>
          <p:nvPr/>
        </p:nvSpPr>
        <p:spPr>
          <a:xfrm>
            <a:off x="6000575" y="5389500"/>
            <a:ext cx="838500" cy="431100"/>
          </a:xfrm>
          <a:prstGeom prst="rect">
            <a:avLst/>
          </a:prstGeom>
          <a:solidFill>
            <a:srgbClr val="5B0F00"/>
          </a:solidFill>
          <a:ln>
            <a:noFill/>
          </a:ln>
        </p:spPr>
        <p:txBody>
          <a:bodyPr spcFirstLastPara="1" wrap="square" lIns="91425" tIns="91425" rIns="91425" bIns="91425" anchor="t" anchorCtr="0">
            <a:spAutoFit/>
          </a:bodyPr>
          <a:lstStyle/>
          <a:p>
            <a:pPr marL="0" marR="38100" lvl="0" indent="0" algn="ctr" rtl="0">
              <a:lnSpc>
                <a:spcPct val="128571"/>
              </a:lnSpc>
              <a:spcBef>
                <a:spcPts val="0"/>
              </a:spcBef>
              <a:spcAft>
                <a:spcPts val="0"/>
              </a:spcAft>
              <a:buNone/>
            </a:pPr>
            <a:r>
              <a:rPr lang="en-US" sz="700" b="1">
                <a:solidFill>
                  <a:schemeClr val="lt1"/>
                </a:solidFill>
              </a:rPr>
              <a:t>Comunicar Efectivamente</a:t>
            </a:r>
            <a:endParaRPr sz="700">
              <a:solidFill>
                <a:schemeClr val="lt1"/>
              </a:solidFill>
            </a:endParaRPr>
          </a:p>
        </p:txBody>
      </p:sp>
      <p:sp>
        <p:nvSpPr>
          <p:cNvPr id="93" name="Google Shape;93;p10"/>
          <p:cNvSpPr txBox="1"/>
          <p:nvPr/>
        </p:nvSpPr>
        <p:spPr>
          <a:xfrm>
            <a:off x="6701000" y="5148400"/>
            <a:ext cx="838500" cy="431100"/>
          </a:xfrm>
          <a:prstGeom prst="rect">
            <a:avLst/>
          </a:prstGeom>
          <a:solidFill>
            <a:srgbClr val="5B0F00"/>
          </a:solidFill>
          <a:ln>
            <a:noFill/>
          </a:ln>
        </p:spPr>
        <p:txBody>
          <a:bodyPr spcFirstLastPara="1" wrap="square" lIns="91425" tIns="91425" rIns="91425" bIns="91425" anchor="t" anchorCtr="0">
            <a:spAutoFit/>
          </a:bodyPr>
          <a:lstStyle/>
          <a:p>
            <a:pPr marL="0" marR="38100" lvl="0" indent="0" algn="ctr" rtl="0">
              <a:lnSpc>
                <a:spcPct val="128571"/>
              </a:lnSpc>
              <a:spcBef>
                <a:spcPts val="0"/>
              </a:spcBef>
              <a:spcAft>
                <a:spcPts val="0"/>
              </a:spcAft>
              <a:buNone/>
            </a:pPr>
            <a:r>
              <a:rPr lang="en-US" sz="700" b="1">
                <a:solidFill>
                  <a:schemeClr val="lt1"/>
                </a:solidFill>
              </a:rPr>
              <a:t>Mostrar Ambición</a:t>
            </a:r>
            <a:endParaRPr sz="700">
              <a:solidFill>
                <a:schemeClr val="lt1"/>
              </a:solidFill>
            </a:endParaRPr>
          </a:p>
        </p:txBody>
      </p:sp>
      <p:sp>
        <p:nvSpPr>
          <p:cNvPr id="94" name="Google Shape;94;p10"/>
          <p:cNvSpPr txBox="1"/>
          <p:nvPr/>
        </p:nvSpPr>
        <p:spPr>
          <a:xfrm>
            <a:off x="7501100" y="5389500"/>
            <a:ext cx="1219200" cy="431100"/>
          </a:xfrm>
          <a:prstGeom prst="rect">
            <a:avLst/>
          </a:prstGeom>
          <a:solidFill>
            <a:srgbClr val="5B0F00"/>
          </a:solidFill>
          <a:ln>
            <a:noFill/>
          </a:ln>
        </p:spPr>
        <p:txBody>
          <a:bodyPr spcFirstLastPara="1" wrap="square" lIns="91425" tIns="91425" rIns="91425" bIns="91425" anchor="t" anchorCtr="0">
            <a:spAutoFit/>
          </a:bodyPr>
          <a:lstStyle/>
          <a:p>
            <a:pPr marL="0" marR="38100" lvl="0" indent="0" algn="ctr" rtl="0">
              <a:lnSpc>
                <a:spcPct val="128571"/>
              </a:lnSpc>
              <a:spcBef>
                <a:spcPts val="0"/>
              </a:spcBef>
              <a:spcAft>
                <a:spcPts val="0"/>
              </a:spcAft>
              <a:buNone/>
            </a:pPr>
            <a:r>
              <a:rPr lang="en-US" sz="700" b="1">
                <a:solidFill>
                  <a:schemeClr val="lt1"/>
                </a:solidFill>
              </a:rPr>
              <a:t>Demostrar habilidades sociales y emocionales</a:t>
            </a:r>
            <a:endParaRPr sz="700">
              <a:solidFill>
                <a:schemeClr val="lt1"/>
              </a:solidFill>
            </a:endParaRPr>
          </a:p>
        </p:txBody>
      </p:sp>
      <p:sp>
        <p:nvSpPr>
          <p:cNvPr id="95" name="Google Shape;95;p10"/>
          <p:cNvSpPr/>
          <p:nvPr/>
        </p:nvSpPr>
        <p:spPr>
          <a:xfrm>
            <a:off x="5481800" y="3191250"/>
            <a:ext cx="1219200" cy="932400"/>
          </a:xfrm>
          <a:prstGeom prst="roundRect">
            <a:avLst>
              <a:gd name="adj" fmla="val 16667"/>
            </a:avLst>
          </a:prstGeom>
          <a:solidFill>
            <a:srgbClr val="FFFF00"/>
          </a:solidFill>
          <a:ln>
            <a:noFill/>
          </a:ln>
        </p:spPr>
        <p:txBody>
          <a:bodyPr spcFirstLastPara="1" wrap="square" lIns="91425" tIns="91425" rIns="91425" bIns="91425" anchor="ctr" anchorCtr="0">
            <a:noAutofit/>
          </a:bodyPr>
          <a:lstStyle/>
          <a:p>
            <a:pPr marL="0" marR="38100" lvl="0" indent="0" algn="ctr" rtl="0">
              <a:spcBef>
                <a:spcPts val="0"/>
              </a:spcBef>
              <a:spcAft>
                <a:spcPts val="0"/>
              </a:spcAft>
              <a:buClr>
                <a:schemeClr val="dk1"/>
              </a:buClr>
              <a:buSzPts val="1100"/>
              <a:buFont typeface="Arial"/>
              <a:buNone/>
            </a:pPr>
            <a:r>
              <a:rPr lang="en-US" sz="1200" b="1">
                <a:solidFill>
                  <a:srgbClr val="600000"/>
                </a:solidFill>
              </a:rPr>
              <a:t>Enfoque en la en la excelencia operativa</a:t>
            </a:r>
            <a:endParaRPr sz="1100" b="1">
              <a:solidFill>
                <a:srgbClr val="600000"/>
              </a:solidFill>
            </a:endParaRPr>
          </a:p>
        </p:txBody>
      </p:sp>
      <p:sp>
        <p:nvSpPr>
          <p:cNvPr id="96" name="Google Shape;96;p10"/>
          <p:cNvSpPr/>
          <p:nvPr/>
        </p:nvSpPr>
        <p:spPr>
          <a:xfrm>
            <a:off x="1162050" y="6129350"/>
            <a:ext cx="1400100" cy="228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rgbClr val="600000"/>
                </a:solidFill>
              </a:rPr>
              <a:t>Aspira a Liderar</a:t>
            </a:r>
            <a:endParaRPr sz="1200" b="1">
              <a:solidFill>
                <a:srgbClr val="600000"/>
              </a:solidFill>
            </a:endParaRPr>
          </a:p>
        </p:txBody>
      </p:sp>
      <p:sp>
        <p:nvSpPr>
          <p:cNvPr id="97" name="Google Shape;97;p10"/>
          <p:cNvSpPr/>
          <p:nvPr/>
        </p:nvSpPr>
        <p:spPr>
          <a:xfrm>
            <a:off x="1162050" y="5900750"/>
            <a:ext cx="1086000" cy="228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accent4"/>
                </a:solidFill>
              </a:rPr>
              <a:t>Aspira a Ser</a:t>
            </a:r>
            <a:endParaRPr sz="1200" b="1">
              <a:solidFill>
                <a:schemeClr val="accent4"/>
              </a:solidFill>
            </a:endParaRPr>
          </a:p>
        </p:txBody>
      </p:sp>
      <p:sp>
        <p:nvSpPr>
          <p:cNvPr id="98" name="Google Shape;98;p10"/>
          <p:cNvSpPr/>
          <p:nvPr/>
        </p:nvSpPr>
        <p:spPr>
          <a:xfrm>
            <a:off x="1162050" y="6357950"/>
            <a:ext cx="1709700" cy="300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t>Aspira a Triunfar</a:t>
            </a:r>
            <a:endParaRPr sz="1200" b="1"/>
          </a:p>
        </p:txBody>
      </p:sp>
      <p:grpSp>
        <p:nvGrpSpPr>
          <p:cNvPr id="99" name="Google Shape;99;p10"/>
          <p:cNvGrpSpPr/>
          <p:nvPr/>
        </p:nvGrpSpPr>
        <p:grpSpPr>
          <a:xfrm>
            <a:off x="1162050" y="5900750"/>
            <a:ext cx="2086200" cy="757200"/>
            <a:chOff x="1162050" y="5900750"/>
            <a:chExt cx="2086200" cy="757200"/>
          </a:xfrm>
        </p:grpSpPr>
        <p:sp>
          <p:nvSpPr>
            <p:cNvPr id="100" name="Google Shape;100;p10"/>
            <p:cNvSpPr/>
            <p:nvPr/>
          </p:nvSpPr>
          <p:spPr>
            <a:xfrm>
              <a:off x="1162050" y="6129350"/>
              <a:ext cx="1708200" cy="228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rgbClr val="600000"/>
                  </a:solidFill>
                </a:rPr>
                <a:t>ASPIRA A LIDERAR</a:t>
              </a:r>
              <a:endParaRPr sz="1200" b="1">
                <a:solidFill>
                  <a:srgbClr val="600000"/>
                </a:solidFill>
              </a:endParaRPr>
            </a:p>
          </p:txBody>
        </p:sp>
        <p:sp>
          <p:nvSpPr>
            <p:cNvPr id="101" name="Google Shape;101;p10"/>
            <p:cNvSpPr/>
            <p:nvPr/>
          </p:nvSpPr>
          <p:spPr>
            <a:xfrm>
              <a:off x="1162050" y="5900750"/>
              <a:ext cx="1400100" cy="228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accent4"/>
                  </a:solidFill>
                </a:rPr>
                <a:t>ASPIRA A SER</a:t>
              </a:r>
              <a:endParaRPr sz="1200" b="1">
                <a:solidFill>
                  <a:schemeClr val="accent4"/>
                </a:solidFill>
              </a:endParaRPr>
            </a:p>
          </p:txBody>
        </p:sp>
        <p:sp>
          <p:nvSpPr>
            <p:cNvPr id="102" name="Google Shape;102;p10"/>
            <p:cNvSpPr/>
            <p:nvPr/>
          </p:nvSpPr>
          <p:spPr>
            <a:xfrm>
              <a:off x="1162050" y="6357950"/>
              <a:ext cx="2086200" cy="300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t>ASPIRA A TRIUNFAR</a:t>
              </a:r>
              <a:endParaRPr sz="1200" b="1"/>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1"/>
          <p:cNvSpPr txBox="1">
            <a:spLocks noGrp="1"/>
          </p:cNvSpPr>
          <p:nvPr>
            <p:ph type="ctrTitle"/>
          </p:nvPr>
        </p:nvSpPr>
        <p:spPr>
          <a:xfrm>
            <a:off x="173250" y="214325"/>
            <a:ext cx="11845500" cy="1285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Arial"/>
              <a:buNone/>
            </a:pPr>
            <a:r>
              <a:rPr lang="en-US" sz="5500" b="1">
                <a:solidFill>
                  <a:srgbClr val="5B0F00"/>
                </a:solidFill>
              </a:rPr>
              <a:t>Title I at Donna ISD</a:t>
            </a:r>
            <a:endParaRPr sz="5000" b="1">
              <a:solidFill>
                <a:srgbClr val="5B0F00"/>
              </a:solidFill>
              <a:latin typeface="Lato"/>
              <a:ea typeface="Lato"/>
              <a:cs typeface="Lato"/>
              <a:sym typeface="Lato"/>
            </a:endParaRPr>
          </a:p>
        </p:txBody>
      </p:sp>
      <p:sp>
        <p:nvSpPr>
          <p:cNvPr id="108" name="Google Shape;108;p11"/>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8</a:t>
            </a:fld>
            <a:endParaRPr/>
          </a:p>
        </p:txBody>
      </p:sp>
      <p:sp>
        <p:nvSpPr>
          <p:cNvPr id="109" name="Google Shape;109;p11"/>
          <p:cNvSpPr txBox="1"/>
          <p:nvPr/>
        </p:nvSpPr>
        <p:spPr>
          <a:xfrm>
            <a:off x="1607400" y="1932775"/>
            <a:ext cx="8977200" cy="5541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endParaRPr sz="2400" b="1" i="1">
              <a:latin typeface="Calibri"/>
              <a:ea typeface="Calibri"/>
              <a:cs typeface="Calibri"/>
              <a:sym typeface="Calibri"/>
            </a:endParaRPr>
          </a:p>
        </p:txBody>
      </p:sp>
      <p:sp>
        <p:nvSpPr>
          <p:cNvPr id="110" name="Google Shape;110;p11"/>
          <p:cNvSpPr txBox="1"/>
          <p:nvPr/>
        </p:nvSpPr>
        <p:spPr>
          <a:xfrm>
            <a:off x="807300" y="1624013"/>
            <a:ext cx="9960900" cy="41898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60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Nineteen schools (13 elementary, 4 middle schools, and 2 high schools) in the Donna ISD receive funding under Title I, Part A, of the Elementary and Secondary Education Act (ESEA).</a:t>
            </a:r>
            <a:endParaRPr sz="2400" b="1">
              <a:solidFill>
                <a:srgbClr val="434343"/>
              </a:solidFill>
              <a:latin typeface="Times New Roman"/>
              <a:ea typeface="Times New Roman"/>
              <a:cs typeface="Times New Roman"/>
              <a:sym typeface="Times New Roman"/>
            </a:endParaRPr>
          </a:p>
          <a:p>
            <a:pPr marL="457200" lvl="0" indent="0" algn="l" rtl="0">
              <a:lnSpc>
                <a:spcPct val="115000"/>
              </a:lnSpc>
              <a:spcBef>
                <a:spcPts val="600"/>
              </a:spcBef>
              <a:spcAft>
                <a:spcPts val="0"/>
              </a:spcAft>
              <a:buNone/>
            </a:pPr>
            <a:endParaRPr sz="1000" b="1">
              <a:solidFill>
                <a:srgbClr val="434343"/>
              </a:solidFill>
              <a:latin typeface="Times New Roman"/>
              <a:ea typeface="Times New Roman"/>
              <a:cs typeface="Times New Roman"/>
              <a:sym typeface="Times New Roman"/>
            </a:endParaRPr>
          </a:p>
          <a:p>
            <a:pPr marL="457200" lvl="0" indent="-381000" algn="l" rtl="0">
              <a:lnSpc>
                <a:spcPct val="115000"/>
              </a:lnSpc>
              <a:spcBef>
                <a:spcPts val="60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The funding is for resources to help schools with high concentrations of        students from low-income families provide a high standards.</a:t>
            </a:r>
            <a:endParaRPr sz="2400" b="1">
              <a:solidFill>
                <a:srgbClr val="434343"/>
              </a:solidFill>
              <a:latin typeface="Times New Roman"/>
              <a:ea typeface="Times New Roman"/>
              <a:cs typeface="Times New Roman"/>
              <a:sym typeface="Times New Roman"/>
            </a:endParaRPr>
          </a:p>
          <a:p>
            <a:pPr marL="457200" lvl="0" indent="0" algn="l" rtl="0">
              <a:lnSpc>
                <a:spcPct val="115000"/>
              </a:lnSpc>
              <a:spcBef>
                <a:spcPts val="600"/>
              </a:spcBef>
              <a:spcAft>
                <a:spcPts val="0"/>
              </a:spcAft>
              <a:buNone/>
            </a:pPr>
            <a:endParaRPr sz="1000" b="1">
              <a:solidFill>
                <a:srgbClr val="434343"/>
              </a:solidFill>
              <a:latin typeface="Times New Roman"/>
              <a:ea typeface="Times New Roman"/>
              <a:cs typeface="Times New Roman"/>
              <a:sym typeface="Times New Roman"/>
            </a:endParaRPr>
          </a:p>
          <a:p>
            <a:pPr marL="457200" lvl="0" indent="-381000" algn="l" rtl="0">
              <a:lnSpc>
                <a:spcPct val="115000"/>
              </a:lnSpc>
              <a:spcBef>
                <a:spcPts val="60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ESEA is built on accountability for results, involvement of parents, and an emphasis on doing what works to improve academic achievement based on scientific research.</a:t>
            </a:r>
            <a:endParaRPr sz="2400" b="1">
              <a:solidFill>
                <a:srgbClr val="434343"/>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2"/>
          <p:cNvSpPr txBox="1">
            <a:spLocks noGrp="1"/>
          </p:cNvSpPr>
          <p:nvPr>
            <p:ph type="ctrTitle"/>
          </p:nvPr>
        </p:nvSpPr>
        <p:spPr>
          <a:xfrm>
            <a:off x="173250" y="257175"/>
            <a:ext cx="11845500" cy="1028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Arial"/>
              <a:buNone/>
            </a:pPr>
            <a:r>
              <a:rPr lang="en-US" sz="5500" b="1">
                <a:solidFill>
                  <a:srgbClr val="5B0F00"/>
                </a:solidFill>
              </a:rPr>
              <a:t>Titulo I en Donna ISD</a:t>
            </a:r>
            <a:endParaRPr sz="5000" b="1">
              <a:solidFill>
                <a:srgbClr val="5B0F00"/>
              </a:solidFill>
              <a:latin typeface="Lato"/>
              <a:ea typeface="Lato"/>
              <a:cs typeface="Lato"/>
              <a:sym typeface="Lato"/>
            </a:endParaRPr>
          </a:p>
        </p:txBody>
      </p:sp>
      <p:sp>
        <p:nvSpPr>
          <p:cNvPr id="116" name="Google Shape;116;p12"/>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9</a:t>
            </a:fld>
            <a:endParaRPr/>
          </a:p>
        </p:txBody>
      </p:sp>
      <p:sp>
        <p:nvSpPr>
          <p:cNvPr id="117" name="Google Shape;117;p12"/>
          <p:cNvSpPr txBox="1"/>
          <p:nvPr/>
        </p:nvSpPr>
        <p:spPr>
          <a:xfrm>
            <a:off x="785825" y="1443050"/>
            <a:ext cx="10830000" cy="4316100"/>
          </a:xfrm>
          <a:prstGeom prst="rect">
            <a:avLst/>
          </a:prstGeom>
          <a:noFill/>
          <a:ln>
            <a:noFill/>
          </a:ln>
        </p:spPr>
        <p:txBody>
          <a:bodyPr spcFirstLastPara="1" wrap="square" lIns="91425" tIns="91425" rIns="91425" bIns="91425" anchor="t" anchorCtr="0">
            <a:spAutoFit/>
          </a:bodyPr>
          <a:lstStyle/>
          <a:p>
            <a:pPr marL="457200" lvl="0" indent="-374650" algn="l" rtl="0">
              <a:lnSpc>
                <a:spcPct val="115000"/>
              </a:lnSpc>
              <a:spcBef>
                <a:spcPts val="600"/>
              </a:spcBef>
              <a:spcAft>
                <a:spcPts val="0"/>
              </a:spcAft>
              <a:buClr>
                <a:srgbClr val="434343"/>
              </a:buClr>
              <a:buSzPts val="2300"/>
              <a:buFont typeface="Times New Roman"/>
              <a:buChar char="❖"/>
            </a:pPr>
            <a:r>
              <a:rPr lang="en-US" sz="2300" b="1">
                <a:solidFill>
                  <a:srgbClr val="434343"/>
                </a:solidFill>
                <a:latin typeface="Times New Roman"/>
                <a:ea typeface="Times New Roman"/>
                <a:cs typeface="Times New Roman"/>
                <a:sym typeface="Times New Roman"/>
              </a:rPr>
              <a:t>Diecinueve escuelas (13 primarias, 4 secundarias, y 2 preparatorias) en el Distrito Escolar de Donna reciben fondos bajo el Titulo I, Parte A de la Ley  de Educación Primaria y Secundaria (ESEA  </a:t>
            </a:r>
            <a:r>
              <a:rPr lang="en-US" sz="2300" b="1" i="1">
                <a:solidFill>
                  <a:srgbClr val="434343"/>
                </a:solidFill>
                <a:latin typeface="Times New Roman"/>
                <a:ea typeface="Times New Roman"/>
                <a:cs typeface="Times New Roman"/>
                <a:sym typeface="Times New Roman"/>
              </a:rPr>
              <a:t>por sus siglas en inglés</a:t>
            </a:r>
            <a:r>
              <a:rPr lang="en-US" sz="2300" b="1">
                <a:solidFill>
                  <a:srgbClr val="434343"/>
                </a:solidFill>
                <a:latin typeface="Times New Roman"/>
                <a:ea typeface="Times New Roman"/>
                <a:cs typeface="Times New Roman"/>
                <a:sym typeface="Times New Roman"/>
              </a:rPr>
              <a:t>).</a:t>
            </a:r>
            <a:endParaRPr sz="2300" b="1">
              <a:solidFill>
                <a:srgbClr val="434343"/>
              </a:solidFill>
              <a:latin typeface="Times New Roman"/>
              <a:ea typeface="Times New Roman"/>
              <a:cs typeface="Times New Roman"/>
              <a:sym typeface="Times New Roman"/>
            </a:endParaRPr>
          </a:p>
          <a:p>
            <a:pPr marL="457200" lvl="0" indent="0" algn="l" rtl="0">
              <a:lnSpc>
                <a:spcPct val="115000"/>
              </a:lnSpc>
              <a:spcBef>
                <a:spcPts val="600"/>
              </a:spcBef>
              <a:spcAft>
                <a:spcPts val="0"/>
              </a:spcAft>
              <a:buNone/>
            </a:pPr>
            <a:endParaRPr sz="300" b="1">
              <a:solidFill>
                <a:srgbClr val="434343"/>
              </a:solidFill>
              <a:latin typeface="Times New Roman"/>
              <a:ea typeface="Times New Roman"/>
              <a:cs typeface="Times New Roman"/>
              <a:sym typeface="Times New Roman"/>
            </a:endParaRPr>
          </a:p>
          <a:p>
            <a:pPr marL="457200" lvl="0" indent="-374650" algn="l" rtl="0">
              <a:lnSpc>
                <a:spcPct val="115000"/>
              </a:lnSpc>
              <a:spcBef>
                <a:spcPts val="600"/>
              </a:spcBef>
              <a:spcAft>
                <a:spcPts val="0"/>
              </a:spcAft>
              <a:buClr>
                <a:srgbClr val="434343"/>
              </a:buClr>
              <a:buSzPts val="2300"/>
              <a:buFont typeface="Times New Roman"/>
              <a:buChar char="❖"/>
            </a:pPr>
            <a:r>
              <a:rPr lang="en-US" sz="2300" b="1">
                <a:solidFill>
                  <a:srgbClr val="434343"/>
                </a:solidFill>
                <a:latin typeface="Times New Roman"/>
                <a:ea typeface="Times New Roman"/>
                <a:cs typeface="Times New Roman"/>
                <a:sym typeface="Times New Roman"/>
              </a:rPr>
              <a:t>Los fondos de familias de bajos recursos para ayudar a las escuelas con gran cantidad de alumnos provenientes les permite a todos los niños alcanzar los estándares impuestos por el estado para el rendimiento de los estudiantes.</a:t>
            </a:r>
            <a:endParaRPr sz="2300" b="1">
              <a:solidFill>
                <a:srgbClr val="434343"/>
              </a:solidFill>
              <a:latin typeface="Times New Roman"/>
              <a:ea typeface="Times New Roman"/>
              <a:cs typeface="Times New Roman"/>
              <a:sym typeface="Times New Roman"/>
            </a:endParaRPr>
          </a:p>
          <a:p>
            <a:pPr marL="457200" lvl="0" indent="0" algn="l" rtl="0">
              <a:lnSpc>
                <a:spcPct val="115000"/>
              </a:lnSpc>
              <a:spcBef>
                <a:spcPts val="600"/>
              </a:spcBef>
              <a:spcAft>
                <a:spcPts val="0"/>
              </a:spcAft>
              <a:buNone/>
            </a:pPr>
            <a:endParaRPr sz="900" b="1">
              <a:solidFill>
                <a:srgbClr val="434343"/>
              </a:solidFill>
              <a:latin typeface="Times New Roman"/>
              <a:ea typeface="Times New Roman"/>
              <a:cs typeface="Times New Roman"/>
              <a:sym typeface="Times New Roman"/>
            </a:endParaRPr>
          </a:p>
          <a:p>
            <a:pPr marL="457200" lvl="0" indent="-374650" algn="l" rtl="0">
              <a:lnSpc>
                <a:spcPct val="115000"/>
              </a:lnSpc>
              <a:spcBef>
                <a:spcPts val="600"/>
              </a:spcBef>
              <a:spcAft>
                <a:spcPts val="0"/>
              </a:spcAft>
              <a:buClr>
                <a:srgbClr val="434343"/>
              </a:buClr>
              <a:buSzPts val="2300"/>
              <a:buFont typeface="Times New Roman"/>
              <a:buChar char="❖"/>
            </a:pPr>
            <a:r>
              <a:rPr lang="en-US" sz="2300" b="1">
                <a:solidFill>
                  <a:srgbClr val="434343"/>
                </a:solidFill>
                <a:latin typeface="Times New Roman"/>
                <a:ea typeface="Times New Roman"/>
                <a:cs typeface="Times New Roman"/>
                <a:sym typeface="Times New Roman"/>
              </a:rPr>
              <a:t>ESEA se enfoca en la responsabilidad por los resultados, la participación de los padres y el énfasis de hacer lo que funcione para mejorar el rendimiento   académico basado en la investigación científica. </a:t>
            </a:r>
            <a:endParaRPr sz="2300" b="1">
              <a:solidFill>
                <a:srgbClr val="434343"/>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2385</Words>
  <Application>Microsoft Office PowerPoint</Application>
  <PresentationFormat>Widescreen</PresentationFormat>
  <Paragraphs>251</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Calibri</vt:lpstr>
      <vt:lpstr>Palatino Linotype</vt:lpstr>
      <vt:lpstr>Lato</vt:lpstr>
      <vt:lpstr>Garamond</vt:lpstr>
      <vt:lpstr>Arial</vt:lpstr>
      <vt:lpstr>Times New Roman</vt:lpstr>
      <vt:lpstr>Roboto</vt:lpstr>
      <vt:lpstr>Office Theme</vt:lpstr>
      <vt:lpstr>Title I, Part A  Parent Presentation  Presentación del Título I, Parte A para los Padres  Presented by:  </vt:lpstr>
      <vt:lpstr>Donna ISD Vision and Mission Statement</vt:lpstr>
      <vt:lpstr>La Visión y Misión de Donna ISD </vt:lpstr>
      <vt:lpstr>Number One Student Outcome</vt:lpstr>
      <vt:lpstr>Resultado Estudiantíl Número Uno</vt:lpstr>
      <vt:lpstr>PowerPoint Presentation</vt:lpstr>
      <vt:lpstr>PowerPoint Presentation</vt:lpstr>
      <vt:lpstr>Title I at Donna ISD</vt:lpstr>
      <vt:lpstr>Titulo I en Donna ISD</vt:lpstr>
      <vt:lpstr>EXTENSIVE PLANNING:</vt:lpstr>
      <vt:lpstr>AMPLIA PLANIFICACIÓN:</vt:lpstr>
      <vt:lpstr>EXTENSIVE PLANNING (Continued):</vt:lpstr>
      <vt:lpstr>AMPLIA PLANIFICACIÓN (continuado):</vt:lpstr>
      <vt:lpstr>HIGHLY QUALIFIED STAFF:</vt:lpstr>
      <vt:lpstr>PERSONAL ALTAMENTE CALIFICADO:</vt:lpstr>
      <vt:lpstr>INFORMATION FOR PARENTS:</vt:lpstr>
      <vt:lpstr>INFORMACIÓN PARA LOS PADRES:</vt:lpstr>
      <vt:lpstr>     HOW CAN PARENTS BE INVOLVED  IN A CHILD’S EDUCATION?</vt:lpstr>
      <vt:lpstr>    ¿CÓMO PUEDEN PARTICIPAR LOS PADRES?EN LA EDUCACIÓN DE UN NIÑO? </vt:lpstr>
      <vt:lpstr>     HOW CAN PARENTS BE INVOLVED  IN A CHILD’S EDUCATION?</vt:lpstr>
      <vt:lpstr>      ¿CÓMO PUEDEN PARTICIPAR LOS PADRES? EN LA EDUCACIÓN DE UN NIÑO?</vt:lpstr>
      <vt:lpstr>TIPS FOR PARENTS</vt:lpstr>
      <vt:lpstr>CONSEJOS ÚTILES PARA LOS PADRES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Part A  Parent Presentation  Presentación del Título I, Parte A para los Padres  Presented by:</dc:title>
  <dc:creator>MAUREEN HOOKS</dc:creator>
  <cp:lastModifiedBy>ANGELA A. GARCIA</cp:lastModifiedBy>
  <cp:revision>3</cp:revision>
  <dcterms:modified xsi:type="dcterms:W3CDTF">2023-08-25T15:06:31Z</dcterms:modified>
</cp:coreProperties>
</file>