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1" r:id="rId3"/>
    <p:sldId id="278" r:id="rId4"/>
    <p:sldId id="266" r:id="rId5"/>
    <p:sldId id="267" r:id="rId6"/>
    <p:sldId id="277" r:id="rId7"/>
    <p:sldId id="265" r:id="rId8"/>
    <p:sldId id="275" r:id="rId9"/>
    <p:sldId id="303" r:id="rId10"/>
    <p:sldId id="302" r:id="rId11"/>
    <p:sldId id="259" r:id="rId12"/>
    <p:sldId id="260" r:id="rId13"/>
    <p:sldId id="261" r:id="rId14"/>
    <p:sldId id="262" r:id="rId15"/>
    <p:sldId id="263" r:id="rId16"/>
    <p:sldId id="264" r:id="rId17"/>
    <p:sldId id="269" r:id="rId18"/>
    <p:sldId id="273" r:id="rId19"/>
    <p:sldId id="272" r:id="rId20"/>
    <p:sldId id="270" r:id="rId21"/>
    <p:sldId id="268" r:id="rId22"/>
    <p:sldId id="258" r:id="rId2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4C00"/>
    <a:srgbClr val="3333FF"/>
    <a:srgbClr val="FF6600"/>
    <a:srgbClr val="CC0000"/>
    <a:srgbClr val="990000"/>
    <a:srgbClr val="800000"/>
    <a:srgbClr val="660033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92" autoAdjust="0"/>
    <p:restoredTop sz="94660"/>
  </p:normalViewPr>
  <p:slideViewPr>
    <p:cSldViewPr>
      <p:cViewPr varScale="1">
        <p:scale>
          <a:sx n="84" d="100"/>
          <a:sy n="84" d="100"/>
        </p:scale>
        <p:origin x="90" y="6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8760-62EF-4251-B11E-F1C4F298DA5D}" type="datetimeFigureOut">
              <a:rPr lang="en-US" smtClean="0"/>
              <a:pPr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7F9F2-88A2-45AB-A881-F80EBFBE17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127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8760-62EF-4251-B11E-F1C4F298DA5D}" type="datetimeFigureOut">
              <a:rPr lang="en-US" smtClean="0"/>
              <a:pPr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7F9F2-88A2-45AB-A881-F80EBFBE17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958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8760-62EF-4251-B11E-F1C4F298DA5D}" type="datetimeFigureOut">
              <a:rPr lang="en-US" smtClean="0"/>
              <a:pPr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7F9F2-88A2-45AB-A881-F80EBFBE17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173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8760-62EF-4251-B11E-F1C4F298DA5D}" type="datetimeFigureOut">
              <a:rPr lang="en-US" smtClean="0"/>
              <a:pPr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7F9F2-88A2-45AB-A881-F80EBFBE17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018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8760-62EF-4251-B11E-F1C4F298DA5D}" type="datetimeFigureOut">
              <a:rPr lang="en-US" smtClean="0"/>
              <a:pPr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7F9F2-88A2-45AB-A881-F80EBFBE17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042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8760-62EF-4251-B11E-F1C4F298DA5D}" type="datetimeFigureOut">
              <a:rPr lang="en-US" smtClean="0"/>
              <a:pPr/>
              <a:t>8/4/2021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7F9F2-88A2-45AB-A881-F80EBFBE17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721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8760-62EF-4251-B11E-F1C4F298DA5D}" type="datetimeFigureOut">
              <a:rPr lang="en-US" smtClean="0"/>
              <a:pPr/>
              <a:t>8/4/2021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7F9F2-88A2-45AB-A881-F80EBFBE17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617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8760-62EF-4251-B11E-F1C4F298DA5D}" type="datetimeFigureOut">
              <a:rPr lang="en-US" smtClean="0"/>
              <a:pPr/>
              <a:t>8/4/2021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7F9F2-88A2-45AB-A881-F80EBFBE17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65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8760-62EF-4251-B11E-F1C4F298DA5D}" type="datetimeFigureOut">
              <a:rPr lang="en-US" smtClean="0"/>
              <a:pPr/>
              <a:t>8/4/2021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7F9F2-88A2-45AB-A881-F80EBFBE17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273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8760-62EF-4251-B11E-F1C4F298DA5D}" type="datetimeFigureOut">
              <a:rPr lang="en-US" smtClean="0"/>
              <a:pPr/>
              <a:t>8/4/2021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7F9F2-88A2-45AB-A881-F80EBFBE17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562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8760-62EF-4251-B11E-F1C4F298DA5D}" type="datetimeFigureOut">
              <a:rPr lang="en-US" smtClean="0"/>
              <a:pPr/>
              <a:t>8/4/2021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7F9F2-88A2-45AB-A881-F80EBFBE17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567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17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B8760-62EF-4251-B11E-F1C4F298DA5D}" type="datetimeFigureOut">
              <a:rPr lang="en-US" smtClean="0"/>
              <a:pPr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7F9F2-88A2-45AB-A881-F80EBFBE17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645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8686800" cy="4117975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>
                <a:solidFill>
                  <a:schemeClr val="accent2">
                    <a:lumMod val="50000"/>
                  </a:schemeClr>
                </a:solidFill>
              </a:rPr>
              <a:t>Donna ISD </a:t>
            </a:r>
            <a:br>
              <a:rPr lang="en-US" sz="54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5400" b="1" dirty="0" smtClean="0">
                <a:solidFill>
                  <a:schemeClr val="accent2">
                    <a:lumMod val="50000"/>
                  </a:schemeClr>
                </a:solidFill>
              </a:rPr>
              <a:t>Emergency Operations Plan</a:t>
            </a:r>
            <a:br>
              <a:rPr lang="en-US" sz="54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5400" b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54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b="1" dirty="0" smtClean="0"/>
              <a:t>Emergency Response Actions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0"/>
            <a:ext cx="2960704" cy="875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0"/>
            <a:ext cx="3200400" cy="875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3" y="0"/>
            <a:ext cx="3200400" cy="875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4" y="852881"/>
            <a:ext cx="914507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116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990600"/>
            <a:ext cx="91740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</a:rPr>
              <a:t>OUTSIDE HUMAN THREAT</a:t>
            </a:r>
            <a:endParaRPr lang="en-US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3721" y="1676400"/>
            <a:ext cx="8036557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/>
              <a:t>Purpose</a:t>
            </a:r>
            <a:r>
              <a:rPr lang="en-US" sz="2400" b="1" dirty="0"/>
              <a:t>: </a:t>
            </a:r>
            <a:endParaRPr lang="en-US" sz="2400" b="1" dirty="0" smtClean="0"/>
          </a:p>
          <a:p>
            <a:pPr algn="just"/>
            <a:endParaRPr lang="en-US" sz="800" b="1" dirty="0" smtClean="0"/>
          </a:p>
          <a:p>
            <a:pPr lvl="1" algn="just"/>
            <a:r>
              <a:rPr lang="en-US" sz="2200" b="1" dirty="0" smtClean="0"/>
              <a:t>To </a:t>
            </a:r>
            <a:r>
              <a:rPr lang="en-US" sz="2200" b="1" dirty="0"/>
              <a:t>rapidly increase the level of security in the facility.  </a:t>
            </a:r>
            <a:endParaRPr lang="en-US" sz="2200" b="1" dirty="0" smtClean="0"/>
          </a:p>
          <a:p>
            <a:pPr algn="just"/>
            <a:endParaRPr lang="en-US" sz="800" b="1" dirty="0" smtClean="0"/>
          </a:p>
          <a:p>
            <a:pPr lvl="1" algn="just"/>
            <a:r>
              <a:rPr lang="en-US" sz="2200" b="1" dirty="0" smtClean="0"/>
              <a:t>Exterior </a:t>
            </a:r>
            <a:r>
              <a:rPr lang="en-US" sz="2200" b="1" dirty="0"/>
              <a:t>doors and main interior doors are locked and secure to make it difficult for a potential intruder or outside threat to gain access to staff and students.  </a:t>
            </a:r>
            <a:endParaRPr lang="en-US" sz="2200" b="1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n-US" sz="400" dirty="0"/>
          </a:p>
          <a:p>
            <a:pPr marL="1200150" lvl="2" indent="-285750" algn="just">
              <a:buFont typeface="Arial" pitchFamily="34" charset="0"/>
              <a:buChar char="•"/>
            </a:pPr>
            <a:r>
              <a:rPr lang="en-US" sz="2000" b="1" dirty="0" smtClean="0"/>
              <a:t>Reported </a:t>
            </a:r>
            <a:r>
              <a:rPr lang="en-US" sz="2000" b="1" dirty="0"/>
              <a:t>law enforcement chase near the </a:t>
            </a:r>
            <a:r>
              <a:rPr lang="en-US" sz="2000" b="1" dirty="0" smtClean="0"/>
              <a:t>area.</a:t>
            </a:r>
          </a:p>
          <a:p>
            <a:pPr marL="1200150" lvl="2" indent="-285750" algn="just">
              <a:buFont typeface="Arial" pitchFamily="34" charset="0"/>
              <a:buChar char="•"/>
            </a:pPr>
            <a:r>
              <a:rPr lang="en-US" sz="2000" b="1" dirty="0" smtClean="0"/>
              <a:t>Pursuit </a:t>
            </a:r>
            <a:r>
              <a:rPr lang="en-US" sz="2000" b="1" dirty="0"/>
              <a:t>of individual by law </a:t>
            </a:r>
            <a:r>
              <a:rPr lang="en-US" sz="2000" b="1" dirty="0" smtClean="0"/>
              <a:t>enforcement.</a:t>
            </a:r>
          </a:p>
          <a:p>
            <a:pPr marL="1200150" lvl="2" indent="-285750" algn="just">
              <a:buFont typeface="Arial" pitchFamily="34" charset="0"/>
              <a:buChar char="•"/>
            </a:pPr>
            <a:r>
              <a:rPr lang="en-US" sz="2000" b="1" dirty="0" smtClean="0"/>
              <a:t>Gun </a:t>
            </a:r>
            <a:r>
              <a:rPr lang="en-US" sz="2000" b="1" dirty="0"/>
              <a:t>shots heard </a:t>
            </a:r>
            <a:r>
              <a:rPr lang="en-US" sz="2000" b="1" dirty="0" smtClean="0"/>
              <a:t>nearby.</a:t>
            </a:r>
          </a:p>
          <a:p>
            <a:pPr marL="1200150" lvl="2" indent="-285750" algn="just">
              <a:buFont typeface="Arial" pitchFamily="34" charset="0"/>
              <a:buChar char="•"/>
            </a:pPr>
            <a:r>
              <a:rPr lang="en-US" sz="2000" b="1" dirty="0" smtClean="0"/>
              <a:t>Violence </a:t>
            </a:r>
            <a:r>
              <a:rPr lang="en-US" sz="2000" b="1" dirty="0"/>
              <a:t>or criminal activity in the immediate </a:t>
            </a:r>
            <a:r>
              <a:rPr lang="en-US" sz="2000" b="1" dirty="0" smtClean="0"/>
              <a:t>neighborhood.</a:t>
            </a:r>
          </a:p>
          <a:p>
            <a:pPr marL="1200150" lvl="2" indent="-285750" algn="just">
              <a:buFont typeface="Arial" pitchFamily="34" charset="0"/>
              <a:buChar char="•"/>
            </a:pPr>
            <a:r>
              <a:rPr lang="en-US" sz="2000" b="1" dirty="0" smtClean="0"/>
              <a:t>Dangerous </a:t>
            </a:r>
            <a:r>
              <a:rPr lang="en-US" sz="2000" b="1" dirty="0"/>
              <a:t>animal in the playground or campus perimeter. </a:t>
            </a:r>
            <a:endParaRPr lang="en-US" sz="2000" b="1" dirty="0" smtClean="0"/>
          </a:p>
          <a:p>
            <a:pPr marL="1200150" lvl="2" indent="-285750" algn="just">
              <a:buFont typeface="Arial" pitchFamily="34" charset="0"/>
              <a:buChar char="•"/>
            </a:pPr>
            <a:endParaRPr lang="en-US" dirty="0"/>
          </a:p>
          <a:p>
            <a:pPr algn="just"/>
            <a:r>
              <a:rPr lang="en-US" sz="2400" b="1" dirty="0"/>
              <a:t>Alert/Announcement: </a:t>
            </a:r>
            <a:endParaRPr lang="en-US" sz="2400" b="1" dirty="0" smtClean="0"/>
          </a:p>
          <a:p>
            <a:pPr algn="just"/>
            <a:endParaRPr lang="en-US" sz="800" b="1" dirty="0" smtClean="0"/>
          </a:p>
          <a:p>
            <a:pPr lvl="1"/>
            <a:r>
              <a:rPr lang="en-US" sz="2200" b="1" dirty="0" smtClean="0"/>
              <a:t>“Secure! Get Inside, Lock outside doors. Secure!                        Get Inside. Lock outside doors.” </a:t>
            </a: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391"/>
            <a:ext cx="9174051" cy="875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-19318" y="63536"/>
            <a:ext cx="91933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9900"/>
                </a:solidFill>
              </a:rPr>
              <a:t>SECURE (LOCKOUT)</a:t>
            </a:r>
            <a:endParaRPr lang="en-US" sz="4400" b="1" dirty="0">
              <a:solidFill>
                <a:srgbClr val="FF9900"/>
              </a:solidFill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486400"/>
            <a:ext cx="1676400" cy="965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0835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9906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</a:rPr>
              <a:t>OUTSIDE HUMAN THREAT</a:t>
            </a:r>
            <a:endParaRPr lang="en-US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3721" y="1676400"/>
            <a:ext cx="8036557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b="1" dirty="0" smtClean="0"/>
              <a:t>Procedure/Response:</a:t>
            </a:r>
          </a:p>
          <a:p>
            <a:pPr algn="just"/>
            <a:endParaRPr lang="en-US" sz="800" b="1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000" b="1" dirty="0" smtClean="0"/>
              <a:t>Immediately </a:t>
            </a:r>
            <a:r>
              <a:rPr lang="en-US" sz="2000" b="1" dirty="0"/>
              <a:t>move students and staff from outside into the </a:t>
            </a:r>
            <a:r>
              <a:rPr lang="en-US" sz="2000" b="1" dirty="0" smtClean="0"/>
              <a:t>building.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US" sz="600" b="1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000" b="1" dirty="0" smtClean="0"/>
              <a:t>Lock all outside access points.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US" sz="600" b="1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000" b="1" dirty="0" smtClean="0"/>
              <a:t>If </a:t>
            </a:r>
            <a:r>
              <a:rPr lang="en-US" sz="2000" b="1" dirty="0"/>
              <a:t>you’re located in an area with a lockable door, gather the students in the vicinity into the room and close your locked </a:t>
            </a:r>
            <a:r>
              <a:rPr lang="en-US" sz="2000" b="1" dirty="0" smtClean="0"/>
              <a:t>door.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US" sz="600" b="1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000" b="1" dirty="0" smtClean="0"/>
              <a:t>Account </a:t>
            </a:r>
            <a:r>
              <a:rPr lang="en-US" sz="2000" b="1" dirty="0"/>
              <a:t>for </a:t>
            </a:r>
            <a:r>
              <a:rPr lang="en-US" sz="2000" b="1" dirty="0" smtClean="0"/>
              <a:t>students.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US" sz="600" b="1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000" b="1" dirty="0" smtClean="0"/>
              <a:t>Continue </a:t>
            </a:r>
            <a:r>
              <a:rPr lang="en-US" sz="2000" b="1" dirty="0"/>
              <a:t>with normal activities as much as </a:t>
            </a:r>
            <a:r>
              <a:rPr lang="en-US" sz="2000" b="1" dirty="0" smtClean="0"/>
              <a:t>possible.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US" sz="600" b="1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000" b="1" dirty="0" smtClean="0"/>
              <a:t>If </a:t>
            </a:r>
            <a:r>
              <a:rPr lang="en-US" sz="2000" b="1" dirty="0"/>
              <a:t>students or staff must move about in the building, obtain permission from the administrator or </a:t>
            </a:r>
            <a:r>
              <a:rPr lang="en-US" sz="2000" b="1" dirty="0" smtClean="0"/>
              <a:t>designee.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US" sz="600" b="1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000" b="1" dirty="0" smtClean="0"/>
              <a:t>Be </a:t>
            </a:r>
            <a:r>
              <a:rPr lang="en-US" sz="2000" b="1" dirty="0"/>
              <a:t>prepared to rapidly implement an Evacuation or Lockdown if directed to do </a:t>
            </a:r>
            <a:r>
              <a:rPr lang="en-US" sz="2000" b="1" dirty="0" smtClean="0"/>
              <a:t>so.</a:t>
            </a: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391"/>
            <a:ext cx="9174051" cy="875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-19318" y="63536"/>
            <a:ext cx="91933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9900"/>
                </a:solidFill>
              </a:rPr>
              <a:t>SECURE (LOCKOUT)</a:t>
            </a:r>
            <a:endParaRPr lang="en-US" sz="4400" b="1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345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6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6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6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6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" y="990600"/>
            <a:ext cx="9143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BC4C00"/>
                </a:solidFill>
              </a:rPr>
              <a:t>NATURAL HAZARD</a:t>
            </a:r>
            <a:endParaRPr lang="en-US" sz="3200" b="1" dirty="0">
              <a:solidFill>
                <a:srgbClr val="BC4C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3721" y="1676400"/>
            <a:ext cx="8036557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/>
              <a:t>Purpose</a:t>
            </a:r>
            <a:r>
              <a:rPr lang="en-US" sz="2400" b="1" dirty="0"/>
              <a:t>: </a:t>
            </a:r>
            <a:endParaRPr lang="en-US" sz="2400" b="1" dirty="0" smtClean="0"/>
          </a:p>
          <a:p>
            <a:pPr algn="just"/>
            <a:endParaRPr lang="en-US" sz="800" b="1" dirty="0" smtClean="0"/>
          </a:p>
          <a:p>
            <a:pPr lvl="1" algn="just"/>
            <a:r>
              <a:rPr lang="en-US" sz="2200" b="1" dirty="0" smtClean="0"/>
              <a:t>To </a:t>
            </a:r>
            <a:r>
              <a:rPr lang="en-US" sz="2200" b="1" dirty="0"/>
              <a:t>provide safety for students, staff and visitor when there has been a chemical, biological or natural incident outside of, but in proximity to the facility. </a:t>
            </a:r>
            <a:endParaRPr lang="en-US" sz="2200" b="1" dirty="0" smtClean="0"/>
          </a:p>
          <a:p>
            <a:pPr algn="just"/>
            <a:endParaRPr lang="en-US" sz="800" b="1" dirty="0"/>
          </a:p>
          <a:p>
            <a:pPr marL="1200150" lvl="2" indent="-285750" algn="just">
              <a:buFont typeface="Arial" pitchFamily="34" charset="0"/>
              <a:buChar char="•"/>
            </a:pPr>
            <a:r>
              <a:rPr lang="en-US" sz="2000" b="1" dirty="0" smtClean="0"/>
              <a:t>Weather </a:t>
            </a:r>
            <a:r>
              <a:rPr lang="en-US" sz="2000" b="1" dirty="0"/>
              <a:t>advisory.</a:t>
            </a:r>
            <a:endParaRPr lang="en-US" sz="2000" b="1" dirty="0" smtClean="0"/>
          </a:p>
          <a:p>
            <a:pPr marL="1200150" lvl="2" indent="-285750" algn="just">
              <a:buFont typeface="Arial" pitchFamily="34" charset="0"/>
              <a:buChar char="•"/>
            </a:pPr>
            <a:r>
              <a:rPr lang="en-US" sz="2000" b="1" dirty="0" smtClean="0"/>
              <a:t>Chemical </a:t>
            </a:r>
            <a:r>
              <a:rPr lang="en-US" sz="2000" b="1" dirty="0"/>
              <a:t>spill</a:t>
            </a:r>
            <a:r>
              <a:rPr lang="en-US" sz="2000" b="1" dirty="0" smtClean="0"/>
              <a:t>.</a:t>
            </a:r>
          </a:p>
          <a:p>
            <a:pPr marL="1200150" lvl="2" indent="-285750" algn="just">
              <a:buFont typeface="Arial" pitchFamily="34" charset="0"/>
              <a:buChar char="•"/>
            </a:pPr>
            <a:r>
              <a:rPr lang="en-US" sz="2000" b="1" dirty="0" smtClean="0"/>
              <a:t>Nearby fire.</a:t>
            </a:r>
          </a:p>
          <a:p>
            <a:pPr lvl="1" algn="just"/>
            <a:endParaRPr lang="en-US" b="1" dirty="0" smtClean="0"/>
          </a:p>
          <a:p>
            <a:pPr lvl="1" algn="just"/>
            <a:endParaRPr lang="en-US" b="1" dirty="0" smtClean="0"/>
          </a:p>
          <a:p>
            <a:pPr lvl="1" algn="just"/>
            <a:endParaRPr lang="en-US" b="1" dirty="0" smtClean="0"/>
          </a:p>
          <a:p>
            <a:pPr lvl="1" algn="just"/>
            <a:endParaRPr lang="en-US" sz="1000" b="1" dirty="0" smtClean="0"/>
          </a:p>
          <a:p>
            <a:pPr lvl="1" algn="just"/>
            <a:endParaRPr lang="en-US" b="1" dirty="0" smtClean="0"/>
          </a:p>
          <a:p>
            <a:pPr algn="just"/>
            <a:r>
              <a:rPr lang="en-US" sz="2400" b="1" dirty="0" smtClean="0"/>
              <a:t>Alert/Announcement</a:t>
            </a:r>
            <a:r>
              <a:rPr lang="en-US" sz="2400" b="1" dirty="0"/>
              <a:t>: </a:t>
            </a:r>
            <a:endParaRPr lang="en-US" sz="2400" b="1" dirty="0" smtClean="0"/>
          </a:p>
          <a:p>
            <a:pPr algn="just"/>
            <a:endParaRPr lang="en-US" sz="800" b="1" dirty="0" smtClean="0"/>
          </a:p>
          <a:p>
            <a:pPr lvl="1"/>
            <a:r>
              <a:rPr lang="en-US" sz="2200" b="1" dirty="0" smtClean="0"/>
              <a:t>“Shelter! For a hazard. Using safety strategy.                                                    Shelter! For a hazard. Using safety strategy.”</a:t>
            </a:r>
            <a:endParaRPr lang="en-US" sz="2000" b="1" dirty="0" smtClean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391"/>
            <a:ext cx="9174051" cy="875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-19318" y="63536"/>
            <a:ext cx="91933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9900"/>
                </a:solidFill>
              </a:rPr>
              <a:t>SHELTER IN PLACE</a:t>
            </a:r>
            <a:endParaRPr lang="en-US" sz="4400" b="1" dirty="0">
              <a:solidFill>
                <a:srgbClr val="FF9900"/>
              </a:solidFill>
            </a:endParaRPr>
          </a:p>
        </p:txBody>
      </p:sp>
      <p:pic>
        <p:nvPicPr>
          <p:cNvPr id="13314" name="Picture 2" descr="Image result for train chemical spill by schoo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5107172"/>
            <a:ext cx="2214062" cy="1467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4468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9906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BC4C00"/>
                </a:solidFill>
              </a:rPr>
              <a:t>NATURAL </a:t>
            </a:r>
            <a:r>
              <a:rPr lang="en-US" sz="3200" b="1" dirty="0">
                <a:solidFill>
                  <a:srgbClr val="BC4C00"/>
                </a:solidFill>
              </a:rPr>
              <a:t>HAZARD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3721" y="1676400"/>
            <a:ext cx="803655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b="1" dirty="0" smtClean="0"/>
              <a:t>Procedure/Response:</a:t>
            </a:r>
          </a:p>
          <a:p>
            <a:pPr algn="just"/>
            <a:endParaRPr lang="en-US" sz="800" b="1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000" b="1" dirty="0" smtClean="0"/>
              <a:t>Immediately </a:t>
            </a:r>
            <a:r>
              <a:rPr lang="en-US" sz="2000" b="1" dirty="0"/>
              <a:t>move students and staff from outside into the </a:t>
            </a:r>
            <a:r>
              <a:rPr lang="en-US" sz="2000" b="1" dirty="0" smtClean="0"/>
              <a:t>building.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US" sz="600" b="1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000" b="1" dirty="0" smtClean="0"/>
              <a:t>Close </a:t>
            </a:r>
            <a:r>
              <a:rPr lang="en-US" sz="2000" b="1" dirty="0"/>
              <a:t>all windows and doors leading to </a:t>
            </a:r>
            <a:r>
              <a:rPr lang="en-US" sz="2000" b="1" dirty="0" smtClean="0"/>
              <a:t>hallways.</a:t>
            </a:r>
            <a:endParaRPr lang="en-US" sz="2000" b="1" dirty="0"/>
          </a:p>
          <a:p>
            <a:pPr marL="285750" indent="-285750" algn="just">
              <a:buFont typeface="Arial" pitchFamily="34" charset="0"/>
              <a:buChar char="•"/>
            </a:pPr>
            <a:endParaRPr lang="en-US" sz="600" b="1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000" b="1" dirty="0" smtClean="0"/>
              <a:t>Account </a:t>
            </a:r>
            <a:r>
              <a:rPr lang="en-US" sz="2000" b="1" dirty="0"/>
              <a:t>for </a:t>
            </a:r>
            <a:r>
              <a:rPr lang="en-US" sz="2000" b="1" dirty="0" smtClean="0"/>
              <a:t>students.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US" sz="600" b="1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000" b="1" dirty="0" smtClean="0"/>
              <a:t>Continue </a:t>
            </a:r>
            <a:r>
              <a:rPr lang="en-US" sz="2000" b="1" dirty="0"/>
              <a:t>with normal activities as much as </a:t>
            </a:r>
            <a:r>
              <a:rPr lang="en-US" sz="2000" b="1" dirty="0" smtClean="0"/>
              <a:t>possible.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US" sz="600" b="1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000" b="1" dirty="0"/>
              <a:t>Be prepared to rapidly implement an Evacuation if directed to do so</a:t>
            </a:r>
            <a:r>
              <a:rPr lang="en-US" sz="2000" b="1" dirty="0" smtClean="0"/>
              <a:t>.</a:t>
            </a: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391"/>
            <a:ext cx="9174051" cy="875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-19318" y="63536"/>
            <a:ext cx="91933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9900"/>
                </a:solidFill>
              </a:rPr>
              <a:t>SHELTER IN PLACE</a:t>
            </a:r>
            <a:endParaRPr lang="en-US" sz="4400" b="1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275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391"/>
            <a:ext cx="9174051" cy="875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53721" y="1676400"/>
            <a:ext cx="8036557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/>
              <a:t>Purpose</a:t>
            </a:r>
            <a:r>
              <a:rPr lang="en-US" sz="2400" b="1" dirty="0"/>
              <a:t>: </a:t>
            </a:r>
            <a:endParaRPr lang="en-US" sz="2400" b="1" dirty="0" smtClean="0"/>
          </a:p>
          <a:p>
            <a:pPr algn="just"/>
            <a:endParaRPr lang="en-US" sz="800" b="1" dirty="0" smtClean="0"/>
          </a:p>
          <a:p>
            <a:pPr algn="just"/>
            <a:endParaRPr lang="en-US" sz="400" b="1" dirty="0" smtClean="0"/>
          </a:p>
          <a:p>
            <a:pPr lvl="1" algn="just"/>
            <a:r>
              <a:rPr lang="en-US" sz="2200" b="1" dirty="0" smtClean="0"/>
              <a:t>To </a:t>
            </a:r>
            <a:r>
              <a:rPr lang="en-US" sz="2200" b="1" dirty="0"/>
              <a:t>rapidly increase the level of security in the facility when there is a threat or hazard inside the building and danger is imminent.  </a:t>
            </a:r>
            <a:endParaRPr lang="en-US" sz="2200" b="1" dirty="0" smtClean="0"/>
          </a:p>
          <a:p>
            <a:pPr lvl="1" algn="just"/>
            <a:endParaRPr lang="en-US" sz="800" b="1" dirty="0"/>
          </a:p>
          <a:p>
            <a:pPr lvl="1" algn="just"/>
            <a:r>
              <a:rPr lang="en-US" sz="2200" b="1" dirty="0" smtClean="0"/>
              <a:t>Lockdown </a:t>
            </a:r>
            <a:r>
              <a:rPr lang="en-US" sz="2200" b="1" dirty="0"/>
              <a:t>requires that all staff and students seek as much physical safety as possible by using barriers. </a:t>
            </a:r>
            <a:endParaRPr lang="en-US" sz="2200" b="1" dirty="0" smtClean="0"/>
          </a:p>
          <a:p>
            <a:pPr algn="just"/>
            <a:endParaRPr lang="en-US" sz="800" dirty="0" smtClean="0"/>
          </a:p>
          <a:p>
            <a:pPr marL="1200150" lvl="2" indent="-285750" algn="just">
              <a:buFont typeface="Arial" pitchFamily="34" charset="0"/>
              <a:buChar char="•"/>
            </a:pPr>
            <a:r>
              <a:rPr lang="en-US" sz="2000" b="1" dirty="0" smtClean="0"/>
              <a:t>Physical </a:t>
            </a:r>
            <a:r>
              <a:rPr lang="en-US" sz="2000" b="1" dirty="0"/>
              <a:t>threat inside </a:t>
            </a:r>
            <a:r>
              <a:rPr lang="en-US" sz="2000" b="1" dirty="0" smtClean="0"/>
              <a:t>building.</a:t>
            </a:r>
          </a:p>
          <a:p>
            <a:pPr marL="1200150" lvl="2" indent="-285750" algn="just">
              <a:buFont typeface="Arial" pitchFamily="34" charset="0"/>
              <a:buChar char="•"/>
            </a:pPr>
            <a:r>
              <a:rPr lang="en-US" sz="2000" b="1" dirty="0" smtClean="0"/>
              <a:t>Individual </a:t>
            </a:r>
            <a:r>
              <a:rPr lang="en-US" sz="2000" b="1" dirty="0"/>
              <a:t>with a gun or other </a:t>
            </a:r>
            <a:r>
              <a:rPr lang="en-US" sz="2000" b="1" dirty="0" smtClean="0"/>
              <a:t>weapon.</a:t>
            </a:r>
          </a:p>
          <a:p>
            <a:pPr marL="1200150" lvl="2" indent="-285750" algn="just">
              <a:buFont typeface="Arial" pitchFamily="34" charset="0"/>
              <a:buChar char="•"/>
            </a:pPr>
            <a:r>
              <a:rPr lang="en-US" sz="2000" b="1" dirty="0" smtClean="0"/>
              <a:t>Violent/unruly </a:t>
            </a:r>
            <a:r>
              <a:rPr lang="en-US" sz="2000" b="1" dirty="0"/>
              <a:t>individual inside </a:t>
            </a:r>
            <a:r>
              <a:rPr lang="en-US" sz="2000" b="1" dirty="0" smtClean="0"/>
              <a:t>the campus.</a:t>
            </a:r>
          </a:p>
          <a:p>
            <a:pPr marL="742950" lvl="1" indent="-285750" algn="just">
              <a:buFont typeface="Arial" pitchFamily="34" charset="0"/>
              <a:buChar char="•"/>
            </a:pPr>
            <a:endParaRPr lang="en-US" sz="3200" dirty="0"/>
          </a:p>
          <a:p>
            <a:pPr algn="just"/>
            <a:r>
              <a:rPr lang="en-US" sz="2400" b="1" dirty="0"/>
              <a:t>Alert/Announcement: </a:t>
            </a:r>
            <a:endParaRPr lang="en-US" sz="2400" b="1" dirty="0" smtClean="0"/>
          </a:p>
          <a:p>
            <a:pPr algn="just"/>
            <a:endParaRPr lang="en-US" sz="800" b="1" dirty="0"/>
          </a:p>
          <a:p>
            <a:pPr lvl="1"/>
            <a:r>
              <a:rPr lang="en-US" sz="2200" b="1" dirty="0" smtClean="0"/>
              <a:t>“Lockdown! Locks, Lights, Out of Sight!                                 Lockdown! Locks, Lights, Out of Sight! ”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-19318" y="63536"/>
            <a:ext cx="91933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9900"/>
                </a:solidFill>
              </a:rPr>
              <a:t>LOCKDOWN</a:t>
            </a:r>
            <a:endParaRPr lang="en-US" sz="4400" b="1" dirty="0">
              <a:solidFill>
                <a:srgbClr val="FF9900"/>
              </a:solidFill>
            </a:endParaRPr>
          </a:p>
        </p:txBody>
      </p:sp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5105400"/>
            <a:ext cx="2823598" cy="1589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1356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53721" y="1676400"/>
            <a:ext cx="8036557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b="1" dirty="0" smtClean="0"/>
              <a:t>Procedure/Response:</a:t>
            </a:r>
          </a:p>
          <a:p>
            <a:pPr algn="just"/>
            <a:endParaRPr lang="en-US" sz="800" b="1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000" b="1" dirty="0" smtClean="0"/>
              <a:t>If </a:t>
            </a:r>
            <a:r>
              <a:rPr lang="en-US" sz="2000" b="1" dirty="0"/>
              <a:t>you witness a weapons incident, call for a lockdown and call </a:t>
            </a:r>
            <a:r>
              <a:rPr lang="en-US" sz="2000" b="1" dirty="0" smtClean="0"/>
              <a:t>911, the Donna ISD Police Department and notify an administrator </a:t>
            </a:r>
            <a:r>
              <a:rPr lang="en-US" sz="2000" b="1" dirty="0"/>
              <a:t>as rapidly as </a:t>
            </a:r>
            <a:r>
              <a:rPr lang="en-US" sz="2000" b="1" dirty="0" smtClean="0"/>
              <a:t>it is </a:t>
            </a:r>
            <a:r>
              <a:rPr lang="en-US" sz="2000" b="1" dirty="0"/>
              <a:t>safely </a:t>
            </a:r>
            <a:r>
              <a:rPr lang="en-US" sz="2000" b="1" dirty="0" smtClean="0"/>
              <a:t>possible.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US" sz="600" b="1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000" b="1" dirty="0" smtClean="0"/>
              <a:t>If </a:t>
            </a:r>
            <a:r>
              <a:rPr lang="en-US" sz="2000" b="1" dirty="0"/>
              <a:t>a report of weapons is reported to you and there is not visible imminent danger to you or others, notify administrator </a:t>
            </a:r>
            <a:r>
              <a:rPr lang="en-US" sz="2000" b="1" dirty="0" smtClean="0"/>
              <a:t>immediately.</a:t>
            </a:r>
            <a:endParaRPr lang="en-US" sz="2000" b="1" dirty="0"/>
          </a:p>
          <a:p>
            <a:pPr marL="285750" indent="-285750" algn="just">
              <a:buFont typeface="Arial" pitchFamily="34" charset="0"/>
              <a:buChar char="•"/>
            </a:pPr>
            <a:endParaRPr lang="en-US" sz="600" b="1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000" b="1" dirty="0" smtClean="0"/>
              <a:t>If </a:t>
            </a:r>
            <a:r>
              <a:rPr lang="en-US" sz="2000" b="1" dirty="0"/>
              <a:t>you know the location of the attacker/shooter and it is safe to do </a:t>
            </a:r>
            <a:r>
              <a:rPr lang="en-US" sz="2000" b="1" dirty="0" smtClean="0"/>
              <a:t>so, evacuate </a:t>
            </a:r>
            <a:r>
              <a:rPr lang="en-US" sz="2000" b="1" dirty="0"/>
              <a:t>the building </a:t>
            </a:r>
            <a:r>
              <a:rPr lang="en-US" sz="2000" b="1" dirty="0" smtClean="0"/>
              <a:t>immediately.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US" sz="600" b="1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000" b="1" dirty="0"/>
              <a:t>If the exact location of the attacker/shooter is unknown, lockdown by barricading.  </a:t>
            </a:r>
            <a:endParaRPr lang="en-US" sz="2000" b="1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n-US" sz="400" b="1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000" b="1" dirty="0" smtClean="0"/>
              <a:t>Spread </a:t>
            </a:r>
            <a:r>
              <a:rPr lang="en-US" sz="2000" b="1" dirty="0"/>
              <a:t>out throughout the room, take cover and grab objects you can use to distract the attacker/shooter.</a:t>
            </a:r>
            <a:endParaRPr lang="en-US" sz="2000" b="1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n-US" sz="600" b="1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391"/>
            <a:ext cx="9174051" cy="875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-19318" y="63536"/>
            <a:ext cx="91933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9900"/>
                </a:solidFill>
              </a:rPr>
              <a:t>LOCKDOWN</a:t>
            </a:r>
            <a:endParaRPr lang="en-US" sz="4400" b="1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218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6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6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53721" y="1676400"/>
            <a:ext cx="8036557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800" b="1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000" b="1" dirty="0" smtClean="0"/>
              <a:t>Keep all persons away from doors and windows.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US" sz="600" b="1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000" b="1" dirty="0" smtClean="0"/>
              <a:t>Pull window shades when safe to do so.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US" sz="400" b="1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000" b="1" dirty="0" smtClean="0"/>
              <a:t>Ignore </a:t>
            </a:r>
            <a:r>
              <a:rPr lang="en-US" sz="2000" b="1" dirty="0"/>
              <a:t>bells and </a:t>
            </a:r>
            <a:r>
              <a:rPr lang="en-US" sz="2000" b="1" dirty="0" smtClean="0"/>
              <a:t>alarms.</a:t>
            </a:r>
            <a:endParaRPr lang="en-US" sz="2000" b="1" dirty="0"/>
          </a:p>
          <a:p>
            <a:pPr marL="285750" indent="-285750" algn="just">
              <a:buFont typeface="Arial" pitchFamily="34" charset="0"/>
              <a:buChar char="•"/>
            </a:pPr>
            <a:endParaRPr lang="en-US" sz="600" b="1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000" b="1" dirty="0" smtClean="0"/>
              <a:t>Remain quiet.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US" sz="600" b="1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000" b="1" dirty="0" smtClean="0"/>
              <a:t>Silent all cell phones and turn off their </a:t>
            </a:r>
            <a:r>
              <a:rPr lang="en-US" sz="2000" b="1" dirty="0" err="1" smtClean="0"/>
              <a:t>wifi</a:t>
            </a:r>
            <a:r>
              <a:rPr lang="en-US" sz="2000" b="1" dirty="0" smtClean="0"/>
              <a:t> and data.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US" sz="600" b="1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000" b="1" dirty="0" smtClean="0"/>
              <a:t>If safe to do so, let students send </a:t>
            </a:r>
            <a:r>
              <a:rPr lang="en-US" sz="2000" b="1" dirty="0" err="1" smtClean="0"/>
              <a:t>sms</a:t>
            </a:r>
            <a:r>
              <a:rPr lang="en-US" sz="2000" b="1" dirty="0" smtClean="0"/>
              <a:t> messages every 5 minutes to their parents or guardian.</a:t>
            </a:r>
            <a:endParaRPr lang="en-US" sz="2000" b="1" dirty="0"/>
          </a:p>
          <a:p>
            <a:pPr marL="285750" indent="-285750" algn="just">
              <a:buFont typeface="Arial" pitchFamily="34" charset="0"/>
              <a:buChar char="•"/>
            </a:pPr>
            <a:endParaRPr lang="en-US" sz="600" b="1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000" b="1" dirty="0" smtClean="0"/>
              <a:t>When </a:t>
            </a:r>
            <a:r>
              <a:rPr lang="en-US" sz="2000" b="1" dirty="0"/>
              <a:t>safe to do so, account for students and relay information as </a:t>
            </a:r>
            <a:r>
              <a:rPr lang="en-US" sz="2000" b="1" dirty="0" smtClean="0"/>
              <a:t>instructed.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US" sz="600" b="1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000" b="1" dirty="0"/>
              <a:t>Be prepared to rapidly implement an Evacuation if directed to do so</a:t>
            </a:r>
            <a:r>
              <a:rPr lang="en-US" sz="2000" b="1" dirty="0" smtClean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US" sz="600" b="1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000" b="1" dirty="0" smtClean="0"/>
              <a:t>DO NOT open the door for anyone.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US" sz="600" b="1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000" b="1" dirty="0" smtClean="0"/>
              <a:t>When safe to do so, a police officer or an administrator will unlock the door. 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US" sz="20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n-US" sz="600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391"/>
            <a:ext cx="9174051" cy="875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-19318" y="63536"/>
            <a:ext cx="91933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9900"/>
                </a:solidFill>
              </a:rPr>
              <a:t>LOCKDOWN</a:t>
            </a:r>
            <a:endParaRPr lang="en-US" sz="4400" b="1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980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53721" y="1676400"/>
            <a:ext cx="8209279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/>
              <a:t>Purpose</a:t>
            </a:r>
            <a:r>
              <a:rPr lang="en-US" sz="2400" b="1" dirty="0"/>
              <a:t>: </a:t>
            </a:r>
            <a:endParaRPr lang="en-US" sz="2400" b="1" dirty="0" smtClean="0"/>
          </a:p>
          <a:p>
            <a:pPr algn="just"/>
            <a:endParaRPr lang="en-US" sz="800" b="1" dirty="0" smtClean="0"/>
          </a:p>
          <a:p>
            <a:pPr algn="just"/>
            <a:endParaRPr lang="en-US" sz="400" b="1" dirty="0" smtClean="0"/>
          </a:p>
          <a:p>
            <a:pPr lvl="1" algn="just"/>
            <a:r>
              <a:rPr lang="en-US" sz="2200" b="1" dirty="0"/>
              <a:t>To provide safety whenever it is determined that it is safer outside the building rather than inside or to move students from one location to another. </a:t>
            </a:r>
            <a:endParaRPr lang="en-US" sz="2200" b="1" dirty="0" smtClean="0"/>
          </a:p>
          <a:p>
            <a:pPr lvl="1" algn="just"/>
            <a:endParaRPr lang="en-US" sz="600" b="1" dirty="0"/>
          </a:p>
          <a:p>
            <a:pPr marL="1200150" lvl="2" indent="-285750" algn="just">
              <a:buFont typeface="Arial" pitchFamily="34" charset="0"/>
              <a:buChar char="•"/>
            </a:pPr>
            <a:r>
              <a:rPr lang="en-US" sz="2000" b="1" dirty="0" smtClean="0"/>
              <a:t>Fire Alarm.</a:t>
            </a:r>
            <a:endParaRPr lang="en-US" sz="2000" b="1" dirty="0"/>
          </a:p>
          <a:p>
            <a:pPr marL="1200150" lvl="2" indent="-285750" algn="just">
              <a:buFont typeface="Arial" pitchFamily="34" charset="0"/>
              <a:buChar char="•"/>
            </a:pPr>
            <a:r>
              <a:rPr lang="en-US" sz="2000" b="1" dirty="0" smtClean="0"/>
              <a:t>Inside Hazard.</a:t>
            </a:r>
            <a:endParaRPr lang="en-US" sz="2000" b="1" dirty="0"/>
          </a:p>
          <a:p>
            <a:pPr marL="742950" lvl="1" indent="-285750" algn="just">
              <a:buFont typeface="Arial" pitchFamily="34" charset="0"/>
              <a:buChar char="•"/>
            </a:pPr>
            <a:endParaRPr lang="en-US" sz="800" dirty="0" smtClean="0"/>
          </a:p>
          <a:p>
            <a:pPr marL="742950" lvl="1" indent="-285750" algn="just"/>
            <a:r>
              <a:rPr lang="en-US" sz="2200" b="1" dirty="0" smtClean="0"/>
              <a:t>The public address for Evacuate is: “Evacuate! to a location”</a:t>
            </a:r>
          </a:p>
          <a:p>
            <a:pPr marL="742950" lvl="1" indent="-285750" algn="just"/>
            <a:r>
              <a:rPr lang="en-US" sz="2200" b="1" dirty="0" smtClean="0"/>
              <a:t>and is repeated twice each time the public address is performed.</a:t>
            </a:r>
          </a:p>
          <a:p>
            <a:pPr marL="742950" lvl="1" indent="-285750" algn="just"/>
            <a:r>
              <a:rPr lang="en-US" sz="2200" b="1" dirty="0" smtClean="0"/>
              <a:t>For instance. “Evacuate! To the flagpole.”</a:t>
            </a:r>
          </a:p>
          <a:p>
            <a:pPr marL="742950" lvl="1" indent="-285750" algn="just"/>
            <a:endParaRPr lang="en-US" sz="2200" b="1" dirty="0"/>
          </a:p>
          <a:p>
            <a:pPr algn="just"/>
            <a:r>
              <a:rPr lang="en-US" sz="2400" b="1" dirty="0"/>
              <a:t>Alert/Announcement: </a:t>
            </a:r>
            <a:endParaRPr lang="en-US" sz="2400" b="1" dirty="0" smtClean="0"/>
          </a:p>
          <a:p>
            <a:pPr algn="just"/>
            <a:endParaRPr lang="en-US" sz="800" b="1" dirty="0"/>
          </a:p>
          <a:p>
            <a:pPr lvl="1" algn="just"/>
            <a:r>
              <a:rPr lang="en-US" sz="2200" b="1" dirty="0" smtClean="0"/>
              <a:t>“Evacuate! To a location. Evacuate! To a location.” </a:t>
            </a: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391"/>
            <a:ext cx="9174051" cy="875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-19318" y="63536"/>
            <a:ext cx="91933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9900"/>
                </a:solidFill>
              </a:rPr>
              <a:t>EVACUATE</a:t>
            </a:r>
            <a:endParaRPr lang="en-US" sz="4400" b="1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601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53721" y="1676400"/>
            <a:ext cx="8036557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b="1" dirty="0" smtClean="0"/>
              <a:t>Procedure/Response:</a:t>
            </a:r>
          </a:p>
          <a:p>
            <a:pPr algn="just"/>
            <a:endParaRPr lang="en-US" sz="800" b="1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000" b="1" dirty="0" smtClean="0"/>
              <a:t>Keep </a:t>
            </a:r>
            <a:r>
              <a:rPr lang="en-US" sz="2000" b="1" dirty="0"/>
              <a:t>order and students in </a:t>
            </a:r>
            <a:r>
              <a:rPr lang="en-US" sz="2000" b="1" dirty="0" smtClean="0"/>
              <a:t>line.</a:t>
            </a:r>
            <a:endParaRPr lang="en-US" sz="2000" b="1" dirty="0"/>
          </a:p>
          <a:p>
            <a:pPr marL="285750" indent="-285750" algn="just">
              <a:buFont typeface="Arial" pitchFamily="34" charset="0"/>
              <a:buChar char="•"/>
            </a:pPr>
            <a:endParaRPr lang="en-US" sz="600" b="1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000" b="1" dirty="0" smtClean="0"/>
              <a:t>Immediately </a:t>
            </a:r>
            <a:r>
              <a:rPr lang="en-US" sz="2000" b="1" dirty="0"/>
              <a:t>begin to exit the building according to established evacuation route to a location at least 300ft from </a:t>
            </a:r>
            <a:r>
              <a:rPr lang="en-US" sz="2000" b="1" dirty="0" smtClean="0"/>
              <a:t>building.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US" sz="600" b="1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000" b="1" dirty="0" smtClean="0"/>
              <a:t>Close </a:t>
            </a:r>
            <a:r>
              <a:rPr lang="en-US" sz="2000" b="1" dirty="0"/>
              <a:t>doors and turn of the </a:t>
            </a:r>
            <a:r>
              <a:rPr lang="en-US" sz="2000" b="1" dirty="0" smtClean="0"/>
              <a:t>lights.</a:t>
            </a:r>
            <a:endParaRPr lang="en-US" sz="2000" b="1" dirty="0"/>
          </a:p>
          <a:p>
            <a:pPr marL="285750" indent="-285750" algn="just">
              <a:buFont typeface="Arial" pitchFamily="34" charset="0"/>
              <a:buChar char="•"/>
            </a:pPr>
            <a:endParaRPr lang="en-US" sz="600" b="1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000" b="1" dirty="0" smtClean="0"/>
              <a:t>Ensure </a:t>
            </a:r>
            <a:r>
              <a:rPr lang="en-US" sz="2000" b="1" dirty="0"/>
              <a:t>that individuals with special needs are provided </a:t>
            </a:r>
            <a:r>
              <a:rPr lang="en-US" sz="2000" b="1" dirty="0" smtClean="0"/>
              <a:t>assistance.</a:t>
            </a:r>
            <a:endParaRPr lang="en-US" sz="2000" b="1" dirty="0"/>
          </a:p>
          <a:p>
            <a:pPr marL="285750" indent="-285750" algn="just">
              <a:buFont typeface="Arial" pitchFamily="34" charset="0"/>
              <a:buChar char="•"/>
            </a:pPr>
            <a:endParaRPr lang="en-US" sz="400" b="1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000" b="1" dirty="0" smtClean="0"/>
              <a:t>Remain </a:t>
            </a:r>
            <a:r>
              <a:rPr lang="en-US" sz="2000" b="1" dirty="0"/>
              <a:t>alert to any potential hazards in the area.  </a:t>
            </a:r>
            <a:endParaRPr lang="en-US" sz="2000" b="1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n-US" sz="600" b="1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000" b="1" dirty="0" smtClean="0"/>
              <a:t>If </a:t>
            </a:r>
            <a:r>
              <a:rPr lang="en-US" sz="2000" b="1" dirty="0"/>
              <a:t>you encounter fire or hazard use an alternate evacuation </a:t>
            </a:r>
            <a:r>
              <a:rPr lang="en-US" sz="2000" b="1" dirty="0" smtClean="0"/>
              <a:t>route.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US" sz="600" b="1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000" b="1" dirty="0"/>
              <a:t>Upon reaching designated area, account for </a:t>
            </a:r>
            <a:r>
              <a:rPr lang="en-US" sz="2000" b="1" dirty="0" smtClean="0"/>
              <a:t>students.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US" sz="600" b="1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000" b="1" dirty="0" smtClean="0"/>
              <a:t>Do </a:t>
            </a:r>
            <a:r>
              <a:rPr lang="en-US" sz="2000" b="1" dirty="0"/>
              <a:t>not let students back in the building for any </a:t>
            </a:r>
            <a:r>
              <a:rPr lang="en-US" sz="2000" b="1" dirty="0" smtClean="0"/>
              <a:t>reason.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US" sz="600" b="1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000" b="1" dirty="0" smtClean="0"/>
              <a:t>Remain </a:t>
            </a:r>
            <a:r>
              <a:rPr lang="en-US" sz="2000" b="1" dirty="0"/>
              <a:t>alert to potential hazards and properly supervise </a:t>
            </a:r>
            <a:r>
              <a:rPr lang="en-US" sz="2000" b="1" dirty="0" smtClean="0"/>
              <a:t>students.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US" sz="800" b="1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000" b="1" dirty="0"/>
              <a:t>Wait for announcement of All Clear before returning to </a:t>
            </a:r>
            <a:r>
              <a:rPr lang="en-US" sz="2000" b="1" dirty="0" smtClean="0"/>
              <a:t>building.</a:t>
            </a:r>
            <a:endParaRPr lang="en-US" sz="2000" b="1" dirty="0"/>
          </a:p>
          <a:p>
            <a:pPr marL="285750" indent="-285750" algn="just">
              <a:buFont typeface="Arial" pitchFamily="34" charset="0"/>
              <a:buChar char="•"/>
            </a:pPr>
            <a:endParaRPr lang="en-US" sz="2000" b="1" dirty="0"/>
          </a:p>
          <a:p>
            <a:pPr marL="285750" indent="-285750" algn="just">
              <a:buFont typeface="Arial" pitchFamily="34" charset="0"/>
              <a:buChar char="•"/>
            </a:pPr>
            <a:endParaRPr lang="en-US" sz="600" dirty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391"/>
            <a:ext cx="9174051" cy="875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-19318" y="63536"/>
            <a:ext cx="91933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9900"/>
                </a:solidFill>
              </a:rPr>
              <a:t>EVACUATE</a:t>
            </a:r>
            <a:endParaRPr lang="en-US" sz="4400" b="1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515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391"/>
            <a:ext cx="9174051" cy="875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-19318" y="63536"/>
            <a:ext cx="91933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9900"/>
                </a:solidFill>
              </a:rPr>
              <a:t>EVACUATE</a:t>
            </a:r>
            <a:endParaRPr lang="en-US" sz="4400" b="1" dirty="0">
              <a:solidFill>
                <a:srgbClr val="FF99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49369" y="1752600"/>
            <a:ext cx="919336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solidFill>
                  <a:schemeClr val="accent2">
                    <a:lumMod val="50000"/>
                  </a:schemeClr>
                </a:solidFill>
              </a:rPr>
              <a:t>WHAT IS A </a:t>
            </a:r>
          </a:p>
          <a:p>
            <a:pPr algn="ctr"/>
            <a:r>
              <a:rPr lang="en-US" sz="8000" b="1" dirty="0" smtClean="0">
                <a:solidFill>
                  <a:schemeClr val="accent2">
                    <a:lumMod val="50000"/>
                  </a:schemeClr>
                </a:solidFill>
              </a:rPr>
              <a:t>REVERSE EVACUATION?</a:t>
            </a:r>
            <a:endParaRPr lang="en-US" sz="8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88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391"/>
            <a:ext cx="9174051" cy="875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-19318" y="63536"/>
            <a:ext cx="91933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9900"/>
                </a:solidFill>
              </a:rPr>
              <a:t>MANDATED DRILLS</a:t>
            </a:r>
            <a:endParaRPr lang="en-US" sz="4400" b="1" dirty="0">
              <a:solidFill>
                <a:srgbClr val="FF99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1676400"/>
            <a:ext cx="9133268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/>
              <a:t>Each </a:t>
            </a:r>
            <a:r>
              <a:rPr lang="en-US" sz="2400" b="1" dirty="0"/>
              <a:t>campus must conduct the </a:t>
            </a:r>
            <a:r>
              <a:rPr lang="en-US" sz="2400" b="1" dirty="0" smtClean="0"/>
              <a:t>minimum following drills</a:t>
            </a:r>
            <a:r>
              <a:rPr lang="en-US" sz="2400" b="1" dirty="0"/>
              <a:t>: </a:t>
            </a:r>
            <a:endParaRPr lang="en-US" sz="2400" b="1" dirty="0" smtClean="0"/>
          </a:p>
          <a:p>
            <a:pPr algn="just"/>
            <a:endParaRPr lang="en-US" sz="800" b="1" dirty="0" smtClean="0"/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US" sz="2200" b="1" dirty="0" smtClean="0">
                <a:solidFill>
                  <a:srgbClr val="FF0000"/>
                </a:solidFill>
              </a:rPr>
              <a:t>One </a:t>
            </a:r>
            <a:r>
              <a:rPr lang="en-US" sz="2200" b="1" dirty="0">
                <a:solidFill>
                  <a:srgbClr val="FF0000"/>
                </a:solidFill>
              </a:rPr>
              <a:t>F</a:t>
            </a:r>
            <a:r>
              <a:rPr lang="en-US" sz="2200" b="1" dirty="0" smtClean="0">
                <a:solidFill>
                  <a:srgbClr val="FF0000"/>
                </a:solidFill>
              </a:rPr>
              <a:t>ire </a:t>
            </a:r>
            <a:r>
              <a:rPr lang="en-US" sz="2200" b="1" dirty="0">
                <a:solidFill>
                  <a:srgbClr val="FF0000"/>
                </a:solidFill>
              </a:rPr>
              <a:t>d</a:t>
            </a:r>
            <a:r>
              <a:rPr lang="en-US" sz="2200" b="1" dirty="0" smtClean="0">
                <a:solidFill>
                  <a:srgbClr val="FF0000"/>
                </a:solidFill>
              </a:rPr>
              <a:t>rill </a:t>
            </a:r>
            <a:r>
              <a:rPr lang="en-US" sz="2200" b="1" dirty="0">
                <a:solidFill>
                  <a:srgbClr val="FF0000"/>
                </a:solidFill>
              </a:rPr>
              <a:t>each month that </a:t>
            </a:r>
            <a:r>
              <a:rPr lang="en-US" sz="2200" b="1" dirty="0" smtClean="0">
                <a:solidFill>
                  <a:srgbClr val="FF0000"/>
                </a:solidFill>
              </a:rPr>
              <a:t>has </a:t>
            </a:r>
            <a:r>
              <a:rPr lang="en-US" sz="2200" b="1" dirty="0">
                <a:solidFill>
                  <a:srgbClr val="FF0000"/>
                </a:solidFill>
              </a:rPr>
              <a:t>10 o</a:t>
            </a:r>
            <a:r>
              <a:rPr lang="en-US" sz="2200" b="1" dirty="0" smtClean="0">
                <a:solidFill>
                  <a:srgbClr val="FF0000"/>
                </a:solidFill>
              </a:rPr>
              <a:t>r </a:t>
            </a:r>
            <a:r>
              <a:rPr lang="en-US" sz="2200" b="1" dirty="0">
                <a:solidFill>
                  <a:srgbClr val="FF0000"/>
                </a:solidFill>
              </a:rPr>
              <a:t>more instructional </a:t>
            </a:r>
            <a:r>
              <a:rPr lang="en-US" sz="2200" b="1" dirty="0" smtClean="0">
                <a:solidFill>
                  <a:srgbClr val="FF0000"/>
                </a:solidFill>
              </a:rPr>
              <a:t>days.</a:t>
            </a:r>
          </a:p>
          <a:p>
            <a:pPr marL="800100" lvl="1" indent="-342900" algn="just">
              <a:buFont typeface="Arial" pitchFamily="34" charset="0"/>
              <a:buChar char="•"/>
            </a:pPr>
            <a:endParaRPr lang="en-US" sz="800" b="1" dirty="0"/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Two Secure (Lockout) drills per year.</a:t>
            </a:r>
            <a:endParaRPr lang="en-US" sz="2200" b="1" dirty="0" smtClean="0">
              <a:solidFill>
                <a:srgbClr val="990000"/>
              </a:solidFill>
            </a:endParaRPr>
          </a:p>
          <a:p>
            <a:pPr marL="800100" lvl="1" indent="-342900" algn="just">
              <a:buFont typeface="Arial" pitchFamily="34" charset="0"/>
              <a:buChar char="•"/>
            </a:pPr>
            <a:endParaRPr lang="en-US" sz="800" b="1" dirty="0"/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US" sz="2200" b="1" dirty="0" smtClean="0"/>
              <a:t>Two Lockdown </a:t>
            </a:r>
            <a:r>
              <a:rPr lang="en-US" sz="2200" b="1" dirty="0"/>
              <a:t>drills per year</a:t>
            </a:r>
            <a:r>
              <a:rPr lang="en-US" sz="2200" b="1" dirty="0" smtClean="0"/>
              <a:t>.</a:t>
            </a:r>
          </a:p>
          <a:p>
            <a:pPr marL="800100" lvl="1" indent="-342900" algn="just">
              <a:buFont typeface="Arial" pitchFamily="34" charset="0"/>
              <a:buChar char="•"/>
            </a:pPr>
            <a:endParaRPr lang="en-US" sz="2200" b="1" dirty="0"/>
          </a:p>
          <a:p>
            <a:pPr algn="just"/>
            <a:r>
              <a:rPr lang="en-US" sz="2200" b="1" dirty="0" smtClean="0"/>
              <a:t>The Donna ISD Police Department and the Safety and Risk Management Department should be notified of your drills, prior to them being conducted.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3845852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90211" y="1676400"/>
            <a:ext cx="8036557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/>
              <a:t>Reverse </a:t>
            </a:r>
            <a:r>
              <a:rPr lang="en-US" sz="3200" b="1" dirty="0" smtClean="0"/>
              <a:t>Evacuation</a:t>
            </a:r>
            <a:r>
              <a:rPr lang="en-US" sz="3200" dirty="0"/>
              <a:t>:</a:t>
            </a:r>
            <a:r>
              <a:rPr lang="en-US" sz="3200" dirty="0" smtClean="0"/>
              <a:t> </a:t>
            </a:r>
          </a:p>
          <a:p>
            <a:pPr algn="just"/>
            <a:endParaRPr lang="en-US" dirty="0"/>
          </a:p>
          <a:p>
            <a:pPr algn="just"/>
            <a:r>
              <a:rPr lang="en-US" sz="3200" b="1" dirty="0" smtClean="0"/>
              <a:t>A </a:t>
            </a:r>
            <a:r>
              <a:rPr lang="en-US" sz="3200" b="1" dirty="0"/>
              <a:t>reverse evacuation protocol is used to rapidly and safely move students and staff inside a facility when it would be dangerous to remain outside.</a:t>
            </a: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391"/>
            <a:ext cx="9174051" cy="875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-19318" y="63536"/>
            <a:ext cx="91933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9900"/>
                </a:solidFill>
              </a:rPr>
              <a:t>REVERSE EVACUATE</a:t>
            </a:r>
            <a:endParaRPr lang="en-US" sz="4400" b="1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156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53721" y="1676400"/>
            <a:ext cx="803655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/>
              <a:t>Standard Response Protocols provide unique procedures, roles, and responsibilities that apply to a specific threat or hazard. </a:t>
            </a:r>
            <a:endParaRPr lang="en-US" sz="2400" b="1" dirty="0" smtClean="0"/>
          </a:p>
          <a:p>
            <a:pPr algn="just"/>
            <a:endParaRPr lang="en-US" b="1" dirty="0"/>
          </a:p>
          <a:p>
            <a:pPr algn="just"/>
            <a:r>
              <a:rPr lang="en-US" sz="2400" b="1" dirty="0" smtClean="0"/>
              <a:t>They </a:t>
            </a:r>
            <a:r>
              <a:rPr lang="en-US" sz="2400" b="1" dirty="0"/>
              <a:t>include provisions and applications for warning the public and disseminating </a:t>
            </a:r>
            <a:r>
              <a:rPr lang="en-US" sz="2400" b="1" dirty="0" smtClean="0"/>
              <a:t>information, </a:t>
            </a:r>
            <a:r>
              <a:rPr lang="en-US" sz="2400" b="1" dirty="0"/>
              <a:t>but do not repeat information presented in the basic plan. </a:t>
            </a:r>
            <a:endParaRPr lang="en-US" sz="2400" b="1" dirty="0" smtClean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391"/>
            <a:ext cx="9174051" cy="875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-19318" y="63536"/>
            <a:ext cx="91933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9900"/>
                </a:solidFill>
              </a:rPr>
              <a:t>STANDARD RESPONSE PROTOCOLS</a:t>
            </a:r>
            <a:endParaRPr lang="en-US" sz="4400" b="1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219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391"/>
            <a:ext cx="9174051" cy="875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-23611" y="2438400"/>
            <a:ext cx="91933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solidFill>
                  <a:schemeClr val="accent2">
                    <a:lumMod val="50000"/>
                  </a:schemeClr>
                </a:solidFill>
              </a:rPr>
              <a:t>THE END</a:t>
            </a:r>
            <a:endParaRPr lang="en-US" sz="8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13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53721" y="1676400"/>
            <a:ext cx="80365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/>
              <a:t>The Donna ISD Emergency Operations Plan is designed to provide guidelines for responding to a variety of incidents and emergencies that affect the District. </a:t>
            </a:r>
            <a:endParaRPr lang="en-US" sz="2400" b="1" dirty="0" smtClean="0"/>
          </a:p>
          <a:p>
            <a:pPr algn="just"/>
            <a:endParaRPr lang="en-US" sz="2400" b="1" dirty="0"/>
          </a:p>
          <a:p>
            <a:pPr algn="just"/>
            <a:r>
              <a:rPr lang="en-US" sz="2400" b="1" dirty="0" smtClean="0"/>
              <a:t>Not </a:t>
            </a:r>
            <a:r>
              <a:rPr lang="en-US" sz="2400" b="1" dirty="0"/>
              <a:t>all emergencies require the same degree of response, and each incident will be evaluated on a </a:t>
            </a:r>
            <a:r>
              <a:rPr lang="en-US" sz="2400" b="1" dirty="0" smtClean="0"/>
              <a:t>case by case </a:t>
            </a:r>
            <a:r>
              <a:rPr lang="en-US" sz="2400" b="1" dirty="0"/>
              <a:t>basis</a:t>
            </a:r>
            <a:r>
              <a:rPr lang="en-US" sz="2400" b="1" dirty="0" smtClean="0"/>
              <a:t>.</a:t>
            </a: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391"/>
            <a:ext cx="9174051" cy="875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-19318" y="63536"/>
            <a:ext cx="91933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9900"/>
                </a:solidFill>
              </a:rPr>
              <a:t>LEVELS OF EMERGENCIES</a:t>
            </a:r>
            <a:endParaRPr lang="en-US" sz="4400" b="1" dirty="0">
              <a:solidFill>
                <a:srgbClr val="FF9900"/>
              </a:solidFill>
            </a:endParaRPr>
          </a:p>
        </p:txBody>
      </p:sp>
      <p:pic>
        <p:nvPicPr>
          <p:cNvPr id="1029" name="Picture 5" descr="Image result for SCHOOL EMERGENCY OPERATIONS PLA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334000"/>
            <a:ext cx="2054225" cy="1372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6607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53721" y="1676400"/>
            <a:ext cx="8036557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/>
              <a:t>Level 1 (minor emergency</a:t>
            </a:r>
            <a:r>
              <a:rPr lang="en-US" sz="2400" b="1" dirty="0" smtClean="0"/>
              <a:t>)</a:t>
            </a:r>
          </a:p>
          <a:p>
            <a:pPr algn="just"/>
            <a:endParaRPr lang="en-US" b="1" dirty="0"/>
          </a:p>
          <a:p>
            <a:pPr algn="just"/>
            <a:r>
              <a:rPr lang="en-US" sz="2200" b="1" dirty="0"/>
              <a:t>A campus or facility emergency with limited impact that does not affect the overall operation and function of the campus or facility. </a:t>
            </a:r>
            <a:endParaRPr lang="en-US" sz="2200" b="1" dirty="0" smtClean="0"/>
          </a:p>
          <a:p>
            <a:pPr algn="just"/>
            <a:endParaRPr lang="en-US" sz="800" dirty="0"/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US" sz="2000" b="1" dirty="0" smtClean="0"/>
              <a:t>Temporary </a:t>
            </a:r>
            <a:r>
              <a:rPr lang="en-US" sz="2000" b="1" dirty="0"/>
              <a:t>limited utility </a:t>
            </a:r>
            <a:r>
              <a:rPr lang="en-US" sz="2000" b="1" dirty="0" smtClean="0"/>
              <a:t>failure.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US" sz="2000" b="1" dirty="0" smtClean="0"/>
              <a:t>Minor </a:t>
            </a:r>
            <a:r>
              <a:rPr lang="en-US" sz="2000" b="1" dirty="0"/>
              <a:t>chemical </a:t>
            </a:r>
            <a:r>
              <a:rPr lang="en-US" sz="2000" b="1" dirty="0" smtClean="0"/>
              <a:t>hazard.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US" sz="2000" b="1" dirty="0" smtClean="0"/>
              <a:t>Temporary Secure (Lockout). </a:t>
            </a:r>
          </a:p>
          <a:p>
            <a:pPr algn="just"/>
            <a:endParaRPr lang="en-US" b="1" dirty="0"/>
          </a:p>
          <a:p>
            <a:pPr algn="just"/>
            <a:r>
              <a:rPr lang="en-US" sz="2400" b="1" dirty="0" smtClean="0"/>
              <a:t>A </a:t>
            </a:r>
            <a:r>
              <a:rPr lang="en-US" sz="2400" b="1" dirty="0"/>
              <a:t>minor emergency will not normally entail activation of the District Emergency Management Response Team except through routine communications.</a:t>
            </a:r>
            <a:endParaRPr lang="en-US" sz="2400" b="1" dirty="0" smtClean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391"/>
            <a:ext cx="9174051" cy="875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-19318" y="63536"/>
            <a:ext cx="91933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9900"/>
                </a:solidFill>
              </a:rPr>
              <a:t>LEVELS OF EMERGENCIES</a:t>
            </a:r>
            <a:endParaRPr lang="en-US" sz="4400" b="1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669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53721" y="1676400"/>
            <a:ext cx="8036557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/>
              <a:t>Level 2 (major emergency</a:t>
            </a:r>
            <a:r>
              <a:rPr lang="en-US" sz="2400" b="1" dirty="0" smtClean="0"/>
              <a:t>)</a:t>
            </a:r>
          </a:p>
          <a:p>
            <a:pPr algn="just"/>
            <a:endParaRPr lang="en-US" b="1" dirty="0"/>
          </a:p>
          <a:p>
            <a:pPr algn="just"/>
            <a:r>
              <a:rPr lang="en-US" sz="2200" b="1" dirty="0"/>
              <a:t>A campus or facility emergency that has disrupted or potentially may disrupt significant operation of the campus or facility or adversely impact a major population of the community. </a:t>
            </a:r>
            <a:endParaRPr lang="en-US" sz="2200" b="1" dirty="0" smtClean="0"/>
          </a:p>
          <a:p>
            <a:pPr algn="just"/>
            <a:endParaRPr lang="en-US" sz="800" dirty="0"/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US" sz="2000" b="1" dirty="0"/>
              <a:t>Serious crimes on campus.</a:t>
            </a:r>
            <a:endParaRPr lang="en-US" sz="2000" b="1" dirty="0" smtClean="0"/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US" sz="2000" b="1" dirty="0" smtClean="0"/>
              <a:t>Significant </a:t>
            </a:r>
            <a:r>
              <a:rPr lang="en-US" sz="2000" b="1" dirty="0"/>
              <a:t>infrastructure failure .</a:t>
            </a:r>
            <a:endParaRPr lang="en-US" sz="2000" b="1" dirty="0" smtClean="0"/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US" sz="2000" b="1" dirty="0"/>
              <a:t>Potential outside threat that has caused concern within the community</a:t>
            </a:r>
            <a:r>
              <a:rPr lang="en-US" sz="2000" b="1" dirty="0" smtClean="0"/>
              <a:t>.</a:t>
            </a:r>
          </a:p>
          <a:p>
            <a:pPr algn="just"/>
            <a:endParaRPr lang="en-US" b="1" dirty="0"/>
          </a:p>
          <a:p>
            <a:pPr algn="just"/>
            <a:r>
              <a:rPr lang="en-US" sz="2400" b="1" dirty="0"/>
              <a:t>Level 2 will </a:t>
            </a:r>
            <a:r>
              <a:rPr lang="en-US" sz="2400" b="1" dirty="0" smtClean="0"/>
              <a:t>require activation </a:t>
            </a:r>
            <a:r>
              <a:rPr lang="en-US" sz="2400" b="1" dirty="0"/>
              <a:t>and assistance from the District Emergency Management Response Team.</a:t>
            </a:r>
            <a:endParaRPr lang="en-US" sz="2400" b="1" dirty="0" smtClean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391"/>
            <a:ext cx="9174051" cy="875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-19318" y="63536"/>
            <a:ext cx="91933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9900"/>
                </a:solidFill>
              </a:rPr>
              <a:t>LEVELS OF EMERGENCIES</a:t>
            </a:r>
            <a:endParaRPr lang="en-US" sz="4400" b="1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176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53721" y="1676400"/>
            <a:ext cx="8036557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/>
              <a:t>Level </a:t>
            </a:r>
            <a:r>
              <a:rPr lang="en-US" sz="2400" b="1" dirty="0" smtClean="0"/>
              <a:t>3 (Disaster)</a:t>
            </a:r>
          </a:p>
          <a:p>
            <a:pPr algn="just"/>
            <a:endParaRPr lang="en-US" b="1" dirty="0"/>
          </a:p>
          <a:p>
            <a:pPr algn="just"/>
            <a:r>
              <a:rPr lang="en-US" sz="2200" b="1" dirty="0"/>
              <a:t>A community-wide emergency that potentially disrupts the operations of the District and involves major damage or systems failure. Disasters impact not only the District, but possibly the surrounding community and beyond. </a:t>
            </a:r>
            <a:r>
              <a:rPr lang="en-US" sz="2200" b="1" dirty="0" smtClean="0"/>
              <a:t> </a:t>
            </a:r>
          </a:p>
          <a:p>
            <a:pPr algn="just"/>
            <a:endParaRPr lang="en-US" sz="800" b="1" dirty="0"/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US" sz="2000" b="1" dirty="0"/>
              <a:t>H</a:t>
            </a:r>
            <a:r>
              <a:rPr lang="en-US" sz="2000" b="1" dirty="0" smtClean="0"/>
              <a:t>urricanes 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US" sz="2000" b="1" dirty="0"/>
              <a:t>W</a:t>
            </a:r>
            <a:r>
              <a:rPr lang="en-US" sz="2000" b="1" dirty="0" smtClean="0"/>
              <a:t>idespread </a:t>
            </a:r>
            <a:r>
              <a:rPr lang="en-US" sz="2000" b="1" dirty="0"/>
              <a:t>extended power </a:t>
            </a:r>
            <a:r>
              <a:rPr lang="en-US" sz="2000" b="1" dirty="0" smtClean="0"/>
              <a:t>outage. 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US" sz="2000" b="1" dirty="0"/>
              <a:t>S</a:t>
            </a:r>
            <a:r>
              <a:rPr lang="en-US" sz="2000" b="1" dirty="0" smtClean="0"/>
              <a:t>evere </a:t>
            </a:r>
            <a:r>
              <a:rPr lang="en-US" sz="2000" b="1" dirty="0"/>
              <a:t>natural </a:t>
            </a:r>
            <a:r>
              <a:rPr lang="en-US" sz="2000" b="1" dirty="0" smtClean="0"/>
              <a:t>disasters. 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US" sz="2000" b="1" dirty="0"/>
              <a:t>S</a:t>
            </a:r>
            <a:r>
              <a:rPr lang="en-US" sz="2000" b="1" dirty="0" smtClean="0"/>
              <a:t>erious </a:t>
            </a:r>
            <a:r>
              <a:rPr lang="en-US" sz="2000" b="1" dirty="0"/>
              <a:t>acts of </a:t>
            </a:r>
            <a:r>
              <a:rPr lang="en-US" sz="2000" b="1" dirty="0" smtClean="0"/>
              <a:t>terrorism. </a:t>
            </a:r>
          </a:p>
          <a:p>
            <a:pPr marL="800100" lvl="1" indent="-342900" algn="just">
              <a:buFont typeface="Arial" pitchFamily="34" charset="0"/>
              <a:buChar char="•"/>
            </a:pPr>
            <a:endParaRPr lang="en-US" b="1" dirty="0"/>
          </a:p>
          <a:p>
            <a:pPr algn="just"/>
            <a:r>
              <a:rPr lang="en-US" sz="2400" b="1" dirty="0"/>
              <a:t>Level </a:t>
            </a:r>
            <a:r>
              <a:rPr lang="en-US" sz="2400" b="1" dirty="0" smtClean="0"/>
              <a:t>3 </a:t>
            </a:r>
            <a:r>
              <a:rPr lang="en-US" sz="2400" b="1" dirty="0"/>
              <a:t>will </a:t>
            </a:r>
            <a:r>
              <a:rPr lang="en-US" sz="2400" b="1" dirty="0" smtClean="0"/>
              <a:t>require activation </a:t>
            </a:r>
            <a:r>
              <a:rPr lang="en-US" sz="2400" b="1" dirty="0"/>
              <a:t>and assistance from the District Emergency Management Response Team.</a:t>
            </a:r>
            <a:endParaRPr lang="en-US" sz="2400" b="1" dirty="0" smtClean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391"/>
            <a:ext cx="9174051" cy="875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-19318" y="63536"/>
            <a:ext cx="91933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9900"/>
                </a:solidFill>
              </a:rPr>
              <a:t>LEVELS OF EMERGENCIES</a:t>
            </a:r>
            <a:endParaRPr lang="en-US" sz="4400" b="1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398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447800"/>
            <a:ext cx="917405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3333FF"/>
                </a:solidFill>
              </a:rPr>
              <a:t>HOLD</a:t>
            </a:r>
          </a:p>
          <a:p>
            <a:pPr algn="ctr"/>
            <a:r>
              <a:rPr lang="en-US" sz="4800" b="1" dirty="0" smtClean="0">
                <a:solidFill>
                  <a:schemeClr val="accent2">
                    <a:lumMod val="50000"/>
                  </a:schemeClr>
                </a:solidFill>
              </a:rPr>
              <a:t>SECURE (Lockout)</a:t>
            </a:r>
          </a:p>
          <a:p>
            <a:pPr algn="ctr"/>
            <a:r>
              <a:rPr lang="en-US" sz="4800" b="1" dirty="0" smtClean="0">
                <a:solidFill>
                  <a:srgbClr val="BC4C00"/>
                </a:solidFill>
              </a:rPr>
              <a:t>SHELTER (Natural Hazard)</a:t>
            </a:r>
          </a:p>
          <a:p>
            <a:pPr algn="ctr"/>
            <a:endParaRPr lang="en-US" sz="8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en-US" sz="4800" b="1" dirty="0" smtClean="0"/>
              <a:t>LOCKDOWN</a:t>
            </a:r>
          </a:p>
          <a:p>
            <a:pPr algn="ctr"/>
            <a:endParaRPr lang="en-US" sz="800" b="1" dirty="0">
              <a:solidFill>
                <a:srgbClr val="FF0000"/>
              </a:solidFill>
            </a:endParaRPr>
          </a:p>
          <a:p>
            <a:pPr algn="ctr"/>
            <a:r>
              <a:rPr lang="en-US" sz="4800" b="1" dirty="0" smtClean="0">
                <a:solidFill>
                  <a:srgbClr val="FF0000"/>
                </a:solidFill>
              </a:rPr>
              <a:t>EVACUATE</a:t>
            </a:r>
            <a:endParaRPr lang="en-US" sz="4800" b="1" dirty="0">
              <a:solidFill>
                <a:srgbClr val="FF0000"/>
              </a:solidFill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391"/>
            <a:ext cx="9174051" cy="875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-19318" y="63536"/>
            <a:ext cx="91933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9900"/>
                </a:solidFill>
              </a:rPr>
              <a:t>TYPES OF EMERGENCY RESPONSES</a:t>
            </a:r>
            <a:endParaRPr lang="en-US" sz="4400" b="1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852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53721" y="1676400"/>
            <a:ext cx="8036557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/>
              <a:t>Purpose</a:t>
            </a:r>
            <a:r>
              <a:rPr lang="en-US" sz="2400" b="1" dirty="0"/>
              <a:t>: </a:t>
            </a:r>
            <a:endParaRPr lang="en-US" sz="2400" b="1" dirty="0" smtClean="0"/>
          </a:p>
          <a:p>
            <a:pPr algn="just"/>
            <a:endParaRPr lang="en-US" sz="800" b="1" dirty="0" smtClean="0"/>
          </a:p>
          <a:p>
            <a:pPr lvl="1" algn="just"/>
            <a:r>
              <a:rPr lang="en-US" sz="2200" b="1" dirty="0" smtClean="0"/>
              <a:t>To clear the hallways for situations deemed necessary by an administrator.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US" sz="400" dirty="0"/>
          </a:p>
          <a:p>
            <a:pPr marL="1200150" lvl="2" indent="-285750" algn="just">
              <a:buFont typeface="Arial" pitchFamily="34" charset="0"/>
              <a:buChar char="•"/>
            </a:pPr>
            <a:r>
              <a:rPr lang="en-US" sz="2000" b="1" dirty="0" smtClean="0"/>
              <a:t>Medical issues.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sz="2000" b="1" dirty="0" smtClean="0"/>
              <a:t>Altercations or other situations that require clearing of hallways.</a:t>
            </a:r>
          </a:p>
          <a:p>
            <a:pPr marL="1200150" lvl="2" indent="-285750" algn="just"/>
            <a:endParaRPr lang="en-US" sz="2000" b="1" dirty="0" smtClean="0"/>
          </a:p>
          <a:p>
            <a:pPr marL="1200150" lvl="2" indent="-285750" algn="just">
              <a:buFont typeface="Arial" pitchFamily="34" charset="0"/>
              <a:buChar char="•"/>
            </a:pPr>
            <a:endParaRPr lang="en-US" dirty="0" smtClean="0"/>
          </a:p>
          <a:p>
            <a:pPr marL="1200150" lvl="2" indent="-285750" algn="just">
              <a:buFont typeface="Arial" pitchFamily="34" charset="0"/>
              <a:buChar char="•"/>
            </a:pPr>
            <a:endParaRPr lang="en-US" dirty="0" smtClean="0"/>
          </a:p>
          <a:p>
            <a:pPr marL="1200150" lvl="2" indent="-285750" algn="just">
              <a:buFont typeface="Arial" pitchFamily="34" charset="0"/>
              <a:buChar char="•"/>
            </a:pPr>
            <a:endParaRPr lang="en-US" dirty="0" smtClean="0"/>
          </a:p>
          <a:p>
            <a:pPr marL="1200150" lvl="2" indent="-285750" algn="just">
              <a:buFont typeface="Arial" pitchFamily="34" charset="0"/>
              <a:buChar char="•"/>
            </a:pPr>
            <a:endParaRPr lang="en-US" dirty="0" smtClean="0"/>
          </a:p>
          <a:p>
            <a:pPr marL="1200150" lvl="2" indent="-285750" algn="just">
              <a:buFont typeface="Arial" pitchFamily="34" charset="0"/>
              <a:buChar char="•"/>
            </a:pPr>
            <a:endParaRPr lang="en-US" dirty="0"/>
          </a:p>
          <a:p>
            <a:pPr algn="just"/>
            <a:r>
              <a:rPr lang="en-US" sz="2400" b="1" dirty="0"/>
              <a:t>Alert/Announcement: </a:t>
            </a:r>
            <a:endParaRPr lang="en-US" sz="2400" b="1" dirty="0" smtClean="0"/>
          </a:p>
          <a:p>
            <a:pPr algn="just"/>
            <a:endParaRPr lang="en-US" sz="800" b="1" dirty="0" smtClean="0"/>
          </a:p>
          <a:p>
            <a:pPr lvl="1"/>
            <a:r>
              <a:rPr lang="en-US" sz="2200" b="1" dirty="0" smtClean="0"/>
              <a:t>“Hold in your room or area. Clear the halls.                               Hold in your room or area. Clear the halls” </a:t>
            </a: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391"/>
            <a:ext cx="9174051" cy="875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-19318" y="63536"/>
            <a:ext cx="91933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9900"/>
                </a:solidFill>
              </a:rPr>
              <a:t>HOLD</a:t>
            </a:r>
            <a:endParaRPr lang="en-US" sz="4400" b="1" dirty="0">
              <a:solidFill>
                <a:srgbClr val="FF9900"/>
              </a:solidFill>
            </a:endParaRPr>
          </a:p>
        </p:txBody>
      </p:sp>
      <p:pic>
        <p:nvPicPr>
          <p:cNvPr id="17410" name="Picture 2" descr="https://scontent-hou1-1.xx.fbcdn.net/v/t39.30808-6/cp0/e15/q65/p526x296/222407340_4305048519551980_5980895209226078916_n.jpg?_nc_cat=103&amp;ccb=1-3&amp;_nc_sid=265b2d&amp;_nc_ohc=-llz_Q2qvT0AX8br-ud&amp;_nc_ht=scontent-hou1-1.xx&amp;oh=304e36c7d237a20a547e6b9dc3496fe1&amp;oe=6107F2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5486400"/>
            <a:ext cx="1676400" cy="10039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30835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53721" y="1676400"/>
            <a:ext cx="8036557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b="1" dirty="0" smtClean="0"/>
              <a:t>Procedure/Response:</a:t>
            </a:r>
          </a:p>
          <a:p>
            <a:pPr algn="just"/>
            <a:endParaRPr lang="en-US" sz="800" b="1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000" b="1" dirty="0" smtClean="0"/>
              <a:t>Students and teachers are to remain in their classroom or area, even if there is a scheduled class change, until the “all clear” is announced.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US" sz="600" b="1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000" b="1" dirty="0" smtClean="0"/>
              <a:t>Students and staff in common areas, like a cafeteria or a gym, may be asked to remain in those areas or move to adjoining areas like a locker room.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US" sz="600" b="1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000" b="1" dirty="0" smtClean="0"/>
              <a:t>Students and staff outside of the building should remain outside unless administration directs otherwise.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US" sz="600" b="1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000" b="1" dirty="0" smtClean="0"/>
              <a:t>Prior to locking the classroom door, teachers should rapidly sweep the hallway for nearby students. Additionally, teachers should take attendance, note the time, and conduct business as usual. </a:t>
            </a: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391"/>
            <a:ext cx="9174051" cy="875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-19318" y="63536"/>
            <a:ext cx="91933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9900"/>
                </a:solidFill>
              </a:rPr>
              <a:t>HOLD</a:t>
            </a:r>
            <a:endParaRPr lang="en-US" sz="4400" b="1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345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1011</TotalTime>
  <Words>1441</Words>
  <Application>Microsoft Office PowerPoint</Application>
  <PresentationFormat>On-screen Show (4:3)</PresentationFormat>
  <Paragraphs>242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 Theme</vt:lpstr>
      <vt:lpstr>Donna ISD  Emergency Operations Plan  Emergency Response Actions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Donna ISD - Rudy Jimenez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Walden</dc:creator>
  <cp:lastModifiedBy>JOSE A. RIVERA</cp:lastModifiedBy>
  <cp:revision>87</cp:revision>
  <dcterms:created xsi:type="dcterms:W3CDTF">2019-10-21T17:48:57Z</dcterms:created>
  <dcterms:modified xsi:type="dcterms:W3CDTF">2021-08-04T13:02:22Z</dcterms:modified>
</cp:coreProperties>
</file>